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 id="214748368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Lst>
  <p:sldSz cy="6858000" cx="12192000"/>
  <p:notesSz cx="6858000" cy="9144000"/>
  <p:embeddedFontLst>
    <p:embeddedFont>
      <p:font typeface="EB Garamond Medium"/>
      <p:regular r:id="rId37"/>
      <p:bold r:id="rId38"/>
      <p:italic r:id="rId39"/>
      <p:boldItalic r:id="rId40"/>
    </p:embeddedFont>
    <p:embeddedFont>
      <p:font typeface="EB Garamond SemiBold"/>
      <p:regular r:id="rId41"/>
      <p:bold r:id="rId42"/>
      <p:italic r:id="rId43"/>
      <p:boldItalic r:id="rId44"/>
    </p:embeddedFont>
    <p:embeddedFont>
      <p:font typeface="EB Garamon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9" roundtripDataSignature="AMtx7mj5xVfU/4cD1K8GddQd0cDsmRiC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781D7E0-C199-4DA7-B744-0B5E1C8235B4}">
  <a:tblStyle styleId="{2781D7E0-C199-4DA7-B744-0B5E1C8235B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a:tcStyle>
        <a:fill>
          <a:solidFill>
            <a:srgbClr val="F8D6CC"/>
          </a:solidFill>
        </a:fill>
      </a:tcStyle>
    </a:band1H>
    <a:band2H>
      <a:tcTxStyle/>
    </a:band2H>
    <a:band1V>
      <a:tcTxStyle/>
      <a:tcStyle>
        <a:fill>
          <a:solidFill>
            <a:srgbClr val="F8D6CC"/>
          </a:solidFill>
        </a:fill>
      </a:tcStyle>
    </a:band1V>
    <a:band2V>
      <a:tcTxStyle/>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 styleId="{D4F63C4D-A322-46E0-AFE0-CC438DA3C204}"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a:tcStyle>
        <a:fill>
          <a:solidFill>
            <a:srgbClr val="FFE8CA"/>
          </a:solidFill>
        </a:fill>
      </a:tcStyle>
    </a:band1H>
    <a:band2H>
      <a:tcTxStyle/>
    </a:band2H>
    <a:band1V>
      <a:tcTxStyle/>
      <a:tcStyle>
        <a:fill>
          <a:solidFill>
            <a:srgbClr val="FFE8CA"/>
          </a:solidFill>
        </a:fill>
      </a:tcStyle>
    </a:band1V>
    <a:band2V>
      <a:tcTxStyle/>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a:neCell>
    <a:nwCell>
      <a:tcTxStyle/>
    </a:nwCell>
  </a:tblStyle>
  <a:tblStyle styleId="{44EABFD2-F327-4818-A74E-7E8B377A0AA9}"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a:tcStyle>
        <a:fill>
          <a:solidFill>
            <a:srgbClr val="D4E2CE"/>
          </a:solidFill>
        </a:fill>
      </a:tcStyle>
    </a:band1H>
    <a:band2H>
      <a:tcTxStyle/>
    </a:band2H>
    <a:band1V>
      <a:tcTxStyle/>
      <a:tcStyle>
        <a:fill>
          <a:solidFill>
            <a:srgbClr val="D4E2CE"/>
          </a:solidFill>
        </a:fill>
      </a:tcStyle>
    </a:band1V>
    <a:band2V>
      <a:tcTxStyle/>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a:neCell>
    <a:nwCell>
      <a:tcTxStyle/>
    </a:nwCell>
  </a:tblStyle>
  <a:tblStyle styleId="{CF2A258C-0744-432B-8A28-B6A4A2E79799}"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a:tcStyle>
        <a:fill>
          <a:solidFill>
            <a:srgbClr val="E0E0E0"/>
          </a:solidFill>
        </a:fill>
      </a:tcStyle>
    </a:band1H>
    <a:band2H>
      <a:tcTxStyle/>
    </a:band2H>
    <a:band1V>
      <a:tcTxStyle/>
      <a:tcStyle>
        <a:fill>
          <a:solidFill>
            <a:srgbClr val="E0E0E0"/>
          </a:solidFill>
        </a:fill>
      </a:tcStyle>
    </a:band1V>
    <a:band2V>
      <a:tcTxStyle/>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Medium-boldItalic.fntdata"/><Relationship Id="rId42" Type="http://schemas.openxmlformats.org/officeDocument/2006/relationships/font" Target="fonts/EBGaramondSemiBold-bold.fntdata"/><Relationship Id="rId41" Type="http://schemas.openxmlformats.org/officeDocument/2006/relationships/font" Target="fonts/EBGaramondSemiBold-regular.fntdata"/><Relationship Id="rId44" Type="http://schemas.openxmlformats.org/officeDocument/2006/relationships/font" Target="fonts/EBGaramondSemiBold-boldItalic.fntdata"/><Relationship Id="rId43" Type="http://schemas.openxmlformats.org/officeDocument/2006/relationships/font" Target="fonts/EBGaramondSemiBold-italic.fntdata"/><Relationship Id="rId46" Type="http://schemas.openxmlformats.org/officeDocument/2006/relationships/font" Target="fonts/EBGaramond-bold.fntdata"/><Relationship Id="rId45" Type="http://schemas.openxmlformats.org/officeDocument/2006/relationships/font" Target="fonts/EBGaramon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font" Target="fonts/EBGaramond-boldItalic.fntdata"/><Relationship Id="rId47" Type="http://schemas.openxmlformats.org/officeDocument/2006/relationships/font" Target="fonts/EBGaramond-italic.fntdata"/><Relationship Id="rId49" Type="http://customschemas.google.com/relationships/presentationmetadata" Target="meta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font" Target="fonts/EBGaramondMedium-regular.fntdata"/><Relationship Id="rId36" Type="http://schemas.openxmlformats.org/officeDocument/2006/relationships/slide" Target="slides/slide28.xml"/><Relationship Id="rId39" Type="http://schemas.openxmlformats.org/officeDocument/2006/relationships/font" Target="fonts/EBGaramondMedium-italic.fntdata"/><Relationship Id="rId38" Type="http://schemas.openxmlformats.org/officeDocument/2006/relationships/font" Target="fonts/EBGaramondMedium-bold.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138ad6a8a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138ad6a8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138ad6a8a1_4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2138ad6a8a1_4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138ad6a8a1_4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2138ad6a8a1_4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2138ad6a8a1_4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2138ad6a8a1_4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138ad6a8a1_4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2138ad6a8a1_4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3aa9d9a43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213aa9d9a43_5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take the most straight forward approach and let every author to form an undirected co-authorship link with every other authors. So for an article with four authors, there will be six links. And since every author belongs to an institution, we eventually get an institution level link. We do the same thing for every article and compile author-level links to institution level links </a:t>
            </a:r>
            <a:endParaRPr/>
          </a:p>
        </p:txBody>
      </p:sp>
      <p:sp>
        <p:nvSpPr>
          <p:cNvPr id="633" name="Google Shape;633;g213aa9d9a43_5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13aa9d9a43_5_2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213aa9d9a43_5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213aa9d9a43_5_3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g213aa9d9a43_5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213aa9d9a43_5_3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g213aa9d9a43_5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13aa9d9a43_5_4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213aa9d9a43_5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213aa9d9a43_5_56: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g213aa9d9a43_5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13aa9d9a43_5_61: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g213aa9d9a43_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13aa9d9a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Image Source: </a:t>
            </a:r>
            <a:r>
              <a:rPr lang="en-US"/>
              <a:t>https://hackernoon.com/nlp-tutorial-topic-modeling-in-python-with-bertopic-372w35l9</a:t>
            </a:r>
            <a:endParaRPr/>
          </a:p>
        </p:txBody>
      </p:sp>
      <p:sp>
        <p:nvSpPr>
          <p:cNvPr id="708" name="Google Shape;708;g213aa9d9a4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213aa9d9a4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g213aa9d9a4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13aa9d9a4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May deal with the problem of </a:t>
            </a:r>
            <a:r>
              <a:rPr lang="en-US"/>
              <a:t>plural</a:t>
            </a:r>
            <a:r>
              <a:rPr lang="en-US"/>
              <a:t> form later!</a:t>
            </a:r>
            <a:endParaRPr/>
          </a:p>
        </p:txBody>
      </p:sp>
      <p:sp>
        <p:nvSpPr>
          <p:cNvPr id="741" name="Google Shape;741;g213aa9d9a43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3aa9d9a4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g213aa9d9a43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13aa9d9a4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Later will examine for each topic, which institutions publish the most. Also which institutions have the most variety in topics, which </a:t>
            </a:r>
            <a:r>
              <a:rPr lang="en-US"/>
              <a:t>concentrate the most.</a:t>
            </a:r>
            <a:endParaRPr/>
          </a:p>
        </p:txBody>
      </p:sp>
      <p:sp>
        <p:nvSpPr>
          <p:cNvPr id="773" name="Google Shape;773;g213aa9d9a43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13aa9d9a43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13aa9d9a43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13aa9d9a43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213aa9d9a43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3aa9d9a43_1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213aa9d9a43_1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137a717e86_1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2137a717e86_1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3aa9d9a43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213aa9d9a43_1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13aa9d9a43_17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213aa9d9a43_17_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3aa9d9a43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g213aa9d9a43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13aa9d9a43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g213aa9d9a43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39c258e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g2139c258e32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 name="Shape 87"/>
        <p:cNvGrpSpPr/>
        <p:nvPr/>
      </p:nvGrpSpPr>
      <p:grpSpPr>
        <a:xfrm>
          <a:off x="0" y="0"/>
          <a:ext cx="0" cy="0"/>
          <a:chOff x="0" y="0"/>
          <a:chExt cx="0" cy="0"/>
        </a:xfrm>
      </p:grpSpPr>
      <p:sp>
        <p:nvSpPr>
          <p:cNvPr id="88" name="Google Shape;88;g2137a717e86_12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g2137a717e86_12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g2137a717e86_1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g2137a717e86_1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g2137a717e86_1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 name="Shape 93"/>
        <p:cNvGrpSpPr/>
        <p:nvPr/>
      </p:nvGrpSpPr>
      <p:grpSpPr>
        <a:xfrm>
          <a:off x="0" y="0"/>
          <a:ext cx="0" cy="0"/>
          <a:chOff x="0" y="0"/>
          <a:chExt cx="0" cy="0"/>
        </a:xfrm>
      </p:grpSpPr>
      <p:sp>
        <p:nvSpPr>
          <p:cNvPr id="94" name="Google Shape;94;g2137a717e86_12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g2137a717e86_12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g2137a717e86_1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g2137a717e86_1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g2137a717e86_1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9" name="Shape 99"/>
        <p:cNvGrpSpPr/>
        <p:nvPr/>
      </p:nvGrpSpPr>
      <p:grpSpPr>
        <a:xfrm>
          <a:off x="0" y="0"/>
          <a:ext cx="0" cy="0"/>
          <a:chOff x="0" y="0"/>
          <a:chExt cx="0" cy="0"/>
        </a:xfrm>
      </p:grpSpPr>
      <p:sp>
        <p:nvSpPr>
          <p:cNvPr id="100" name="Google Shape;100;g2137a717e86_12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g2137a717e86_12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2" name="Google Shape;102;g2137a717e86_12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g2137a717e86_12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g2137a717e86_12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5" name="Shape 105"/>
        <p:cNvGrpSpPr/>
        <p:nvPr/>
      </p:nvGrpSpPr>
      <p:grpSpPr>
        <a:xfrm>
          <a:off x="0" y="0"/>
          <a:ext cx="0" cy="0"/>
          <a:chOff x="0" y="0"/>
          <a:chExt cx="0" cy="0"/>
        </a:xfrm>
      </p:grpSpPr>
      <p:sp>
        <p:nvSpPr>
          <p:cNvPr id="106" name="Google Shape;106;g2137a717e86_12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g2137a717e86_12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g2137a717e86_12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g2137a717e86_12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g2137a717e86_12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g2137a717e86_12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2" name="Shape 112"/>
        <p:cNvGrpSpPr/>
        <p:nvPr/>
      </p:nvGrpSpPr>
      <p:grpSpPr>
        <a:xfrm>
          <a:off x="0" y="0"/>
          <a:ext cx="0" cy="0"/>
          <a:chOff x="0" y="0"/>
          <a:chExt cx="0" cy="0"/>
        </a:xfrm>
      </p:grpSpPr>
      <p:sp>
        <p:nvSpPr>
          <p:cNvPr id="113" name="Google Shape;113;g2137a717e86_12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g2137a717e86_12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 name="Google Shape;115;g2137a717e86_12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g2137a717e86_12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g2137a717e86_12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g2137a717e86_12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g2137a717e86_12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g2137a717e86_12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1" name="Shape 121"/>
        <p:cNvGrpSpPr/>
        <p:nvPr/>
      </p:nvGrpSpPr>
      <p:grpSpPr>
        <a:xfrm>
          <a:off x="0" y="0"/>
          <a:ext cx="0" cy="0"/>
          <a:chOff x="0" y="0"/>
          <a:chExt cx="0" cy="0"/>
        </a:xfrm>
      </p:grpSpPr>
      <p:sp>
        <p:nvSpPr>
          <p:cNvPr id="122" name="Google Shape;122;g2137a717e86_12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g2137a717e86_1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g2137a717e86_1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g2137a717e86_1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6" name="Shape 126"/>
        <p:cNvGrpSpPr/>
        <p:nvPr/>
      </p:nvGrpSpPr>
      <p:grpSpPr>
        <a:xfrm>
          <a:off x="0" y="0"/>
          <a:ext cx="0" cy="0"/>
          <a:chOff x="0" y="0"/>
          <a:chExt cx="0" cy="0"/>
        </a:xfrm>
      </p:grpSpPr>
      <p:sp>
        <p:nvSpPr>
          <p:cNvPr id="127" name="Google Shape;127;g2137a717e86_1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g2137a717e86_1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g2137a717e86_1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0" name="Shape 130"/>
        <p:cNvGrpSpPr/>
        <p:nvPr/>
      </p:nvGrpSpPr>
      <p:grpSpPr>
        <a:xfrm>
          <a:off x="0" y="0"/>
          <a:ext cx="0" cy="0"/>
          <a:chOff x="0" y="0"/>
          <a:chExt cx="0" cy="0"/>
        </a:xfrm>
      </p:grpSpPr>
      <p:sp>
        <p:nvSpPr>
          <p:cNvPr id="131" name="Google Shape;131;g2137a717e86_12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g2137a717e86_12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g2137a717e86_12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g2137a717e86_1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g2137a717e86_1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g2137a717e86_1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g2137a717e86_12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g2137a717e86_12_56"/>
          <p:cNvSpPr/>
          <p:nvPr>
            <p:ph idx="2" type="pic"/>
          </p:nvPr>
        </p:nvSpPr>
        <p:spPr>
          <a:xfrm>
            <a:off x="5183188" y="987425"/>
            <a:ext cx="6172200" cy="4873625"/>
          </a:xfrm>
          <a:prstGeom prst="rect">
            <a:avLst/>
          </a:prstGeom>
          <a:noFill/>
          <a:ln>
            <a:noFill/>
          </a:ln>
        </p:spPr>
      </p:sp>
      <p:sp>
        <p:nvSpPr>
          <p:cNvPr id="140" name="Google Shape;140;g2137a717e86_12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g2137a717e86_12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g2137a717e86_12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g2137a717e86_12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4" name="Shape 144"/>
        <p:cNvGrpSpPr/>
        <p:nvPr/>
      </p:nvGrpSpPr>
      <p:grpSpPr>
        <a:xfrm>
          <a:off x="0" y="0"/>
          <a:ext cx="0" cy="0"/>
          <a:chOff x="0" y="0"/>
          <a:chExt cx="0" cy="0"/>
        </a:xfrm>
      </p:grpSpPr>
      <p:sp>
        <p:nvSpPr>
          <p:cNvPr id="145" name="Google Shape;145;g2137a717e86_12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 name="Google Shape;146;g2137a717e86_12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2137a717e86_1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g2137a717e86_1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g2137a717e86_1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150" name="Shape 150"/>
        <p:cNvGrpSpPr/>
        <p:nvPr/>
      </p:nvGrpSpPr>
      <p:grpSpPr>
        <a:xfrm>
          <a:off x="0" y="0"/>
          <a:ext cx="0" cy="0"/>
          <a:chOff x="0" y="0"/>
          <a:chExt cx="0" cy="0"/>
        </a:xfrm>
      </p:grpSpPr>
      <p:sp>
        <p:nvSpPr>
          <p:cNvPr id="151" name="Google Shape;151;g2137a717e86_12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2" name="Google Shape;152;g2137a717e86_12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g2137a717e86_12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g2137a717e86_12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g2137a717e86_12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2" name="Shape 162"/>
        <p:cNvGrpSpPr/>
        <p:nvPr/>
      </p:nvGrpSpPr>
      <p:grpSpPr>
        <a:xfrm>
          <a:off x="0" y="0"/>
          <a:ext cx="0" cy="0"/>
          <a:chOff x="0" y="0"/>
          <a:chExt cx="0" cy="0"/>
        </a:xfrm>
      </p:grpSpPr>
      <p:sp>
        <p:nvSpPr>
          <p:cNvPr id="163" name="Google Shape;163;g2138ad6a8a1_4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 name="Google Shape;164;g2138ad6a8a1_4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65" name="Google Shape;165;g2138ad6a8a1_4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g2138ad6a8a1_4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g2138ad6a8a1_4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8" name="Shape 168"/>
        <p:cNvGrpSpPr/>
        <p:nvPr/>
      </p:nvGrpSpPr>
      <p:grpSpPr>
        <a:xfrm>
          <a:off x="0" y="0"/>
          <a:ext cx="0" cy="0"/>
          <a:chOff x="0" y="0"/>
          <a:chExt cx="0" cy="0"/>
        </a:xfrm>
      </p:grpSpPr>
      <p:sp>
        <p:nvSpPr>
          <p:cNvPr id="169" name="Google Shape;169;g2138ad6a8a1_4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 name="Google Shape;170;g2138ad6a8a1_4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1" name="Google Shape;171;g2138ad6a8a1_4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g2138ad6a8a1_4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g2138ad6a8a1_4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g2138ad6a8a1_4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 name="Google Shape;176;g2138ad6a8a1_4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7" name="Google Shape;177;g2138ad6a8a1_4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g2138ad6a8a1_4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9" name="Google Shape;179;g2138ad6a8a1_4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g2138ad6a8a1_4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g2138ad6a8a1_4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g2138ad6a8a1_4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g2138ad6a8a1_4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g2138ad6a8a1_4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6" name="Google Shape;186;g2138ad6a8a1_4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7" name="Shape 187"/>
        <p:cNvGrpSpPr/>
        <p:nvPr/>
      </p:nvGrpSpPr>
      <p:grpSpPr>
        <a:xfrm>
          <a:off x="0" y="0"/>
          <a:ext cx="0" cy="0"/>
          <a:chOff x="0" y="0"/>
          <a:chExt cx="0" cy="0"/>
        </a:xfrm>
      </p:grpSpPr>
      <p:sp>
        <p:nvSpPr>
          <p:cNvPr id="188" name="Google Shape;188;g2138ad6a8a1_4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g2138ad6a8a1_4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0" name="Google Shape;190;g2138ad6a8a1_4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g2138ad6a8a1_4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2" name="Google Shape;192;g2138ad6a8a1_4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g2138ad6a8a1_4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g2138ad6a8a1_4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5" name="Google Shape;195;g2138ad6a8a1_4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g2138ad6a8a1_4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8" name="Google Shape;198;g2138ad6a8a1_4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g2138ad6a8a1_4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0" name="Google Shape;200;g2138ad6a8a1_4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g2138ad6a8a1_4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g2138ad6a8a1_4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g2138ad6a8a1_4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5" name="Shape 205"/>
        <p:cNvGrpSpPr/>
        <p:nvPr/>
      </p:nvGrpSpPr>
      <p:grpSpPr>
        <a:xfrm>
          <a:off x="0" y="0"/>
          <a:ext cx="0" cy="0"/>
          <a:chOff x="0" y="0"/>
          <a:chExt cx="0" cy="0"/>
        </a:xfrm>
      </p:grpSpPr>
      <p:sp>
        <p:nvSpPr>
          <p:cNvPr id="206" name="Google Shape;206;g2138ad6a8a1_4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7" name="Google Shape;207;g2138ad6a8a1_4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8" name="Google Shape;208;g2138ad6a8a1_4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9" name="Google Shape;209;g2138ad6a8a1_4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 name="Google Shape;210;g2138ad6a8a1_4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1" name="Google Shape;211;g2138ad6a8a1_4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2" name="Shape 212"/>
        <p:cNvGrpSpPr/>
        <p:nvPr/>
      </p:nvGrpSpPr>
      <p:grpSpPr>
        <a:xfrm>
          <a:off x="0" y="0"/>
          <a:ext cx="0" cy="0"/>
          <a:chOff x="0" y="0"/>
          <a:chExt cx="0" cy="0"/>
        </a:xfrm>
      </p:grpSpPr>
      <p:sp>
        <p:nvSpPr>
          <p:cNvPr id="213" name="Google Shape;213;g2138ad6a8a1_4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4" name="Google Shape;214;g2138ad6a8a1_4_56"/>
          <p:cNvSpPr/>
          <p:nvPr>
            <p:ph idx="2" type="pic"/>
          </p:nvPr>
        </p:nvSpPr>
        <p:spPr>
          <a:xfrm>
            <a:off x="5183188" y="987425"/>
            <a:ext cx="6172200" cy="4873625"/>
          </a:xfrm>
          <a:prstGeom prst="rect">
            <a:avLst/>
          </a:prstGeom>
          <a:noFill/>
          <a:ln>
            <a:noFill/>
          </a:ln>
        </p:spPr>
      </p:sp>
      <p:sp>
        <p:nvSpPr>
          <p:cNvPr id="215" name="Google Shape;215;g2138ad6a8a1_4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6" name="Google Shape;216;g2138ad6a8a1_4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g2138ad6a8a1_4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8" name="Google Shape;218;g2138ad6a8a1_4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 name="Shape 219"/>
        <p:cNvGrpSpPr/>
        <p:nvPr/>
      </p:nvGrpSpPr>
      <p:grpSpPr>
        <a:xfrm>
          <a:off x="0" y="0"/>
          <a:ext cx="0" cy="0"/>
          <a:chOff x="0" y="0"/>
          <a:chExt cx="0" cy="0"/>
        </a:xfrm>
      </p:grpSpPr>
      <p:sp>
        <p:nvSpPr>
          <p:cNvPr id="220" name="Google Shape;220;g2138ad6a8a1_4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1" name="Google Shape;221;g2138ad6a8a1_4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g2138ad6a8a1_4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g2138ad6a8a1_4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4" name="Google Shape;224;g2138ad6a8a1_4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5" name="Shape 225"/>
        <p:cNvGrpSpPr/>
        <p:nvPr/>
      </p:nvGrpSpPr>
      <p:grpSpPr>
        <a:xfrm>
          <a:off x="0" y="0"/>
          <a:ext cx="0" cy="0"/>
          <a:chOff x="0" y="0"/>
          <a:chExt cx="0" cy="0"/>
        </a:xfrm>
      </p:grpSpPr>
      <p:sp>
        <p:nvSpPr>
          <p:cNvPr id="226" name="Google Shape;226;g2138ad6a8a1_4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 name="Google Shape;227;g2138ad6a8a1_4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g2138ad6a8a1_4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g2138ad6a8a1_4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g2138ad6a8a1_4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237" name="Shape 237"/>
        <p:cNvGrpSpPr/>
        <p:nvPr/>
      </p:nvGrpSpPr>
      <p:grpSpPr>
        <a:xfrm>
          <a:off x="0" y="0"/>
          <a:ext cx="0" cy="0"/>
          <a:chOff x="0" y="0"/>
          <a:chExt cx="0" cy="0"/>
        </a:xfrm>
      </p:grpSpPr>
      <p:sp>
        <p:nvSpPr>
          <p:cNvPr id="238" name="Google Shape;238;g213aa9d9a43_12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9" name="Google Shape;239;g213aa9d9a43_12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0" name="Google Shape;240;g213aa9d9a43_1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1" name="Google Shape;241;g213aa9d9a43_1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2" name="Google Shape;242;g213aa9d9a43_1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243" name="Shape 243"/>
        <p:cNvGrpSpPr/>
        <p:nvPr/>
      </p:nvGrpSpPr>
      <p:grpSpPr>
        <a:xfrm>
          <a:off x="0" y="0"/>
          <a:ext cx="0" cy="0"/>
          <a:chOff x="0" y="0"/>
          <a:chExt cx="0" cy="0"/>
        </a:xfrm>
      </p:grpSpPr>
      <p:sp>
        <p:nvSpPr>
          <p:cNvPr id="244" name="Google Shape;244;g213aa9d9a43_12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5" name="Google Shape;245;g213aa9d9a43_12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6" name="Google Shape;246;g213aa9d9a43_1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g213aa9d9a43_1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8" name="Google Shape;248;g213aa9d9a43_1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49" name="Shape 249"/>
        <p:cNvGrpSpPr/>
        <p:nvPr/>
      </p:nvGrpSpPr>
      <p:grpSpPr>
        <a:xfrm>
          <a:off x="0" y="0"/>
          <a:ext cx="0" cy="0"/>
          <a:chOff x="0" y="0"/>
          <a:chExt cx="0" cy="0"/>
        </a:xfrm>
      </p:grpSpPr>
      <p:sp>
        <p:nvSpPr>
          <p:cNvPr id="250" name="Google Shape;250;g213aa9d9a43_12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1" name="Google Shape;251;g213aa9d9a43_12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52" name="Google Shape;252;g213aa9d9a43_12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g213aa9d9a43_12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4" name="Google Shape;254;g213aa9d9a43_12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55" name="Shape 255"/>
        <p:cNvGrpSpPr/>
        <p:nvPr/>
      </p:nvGrpSpPr>
      <p:grpSpPr>
        <a:xfrm>
          <a:off x="0" y="0"/>
          <a:ext cx="0" cy="0"/>
          <a:chOff x="0" y="0"/>
          <a:chExt cx="0" cy="0"/>
        </a:xfrm>
      </p:grpSpPr>
      <p:sp>
        <p:nvSpPr>
          <p:cNvPr id="256" name="Google Shape;256;g213aa9d9a43_12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7" name="Google Shape;257;g213aa9d9a43_12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8" name="Google Shape;258;g213aa9d9a43_12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9" name="Google Shape;259;g213aa9d9a43_12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0" name="Google Shape;260;g213aa9d9a43_12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g213aa9d9a43_12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262" name="Shape 262"/>
        <p:cNvGrpSpPr/>
        <p:nvPr/>
      </p:nvGrpSpPr>
      <p:grpSpPr>
        <a:xfrm>
          <a:off x="0" y="0"/>
          <a:ext cx="0" cy="0"/>
          <a:chOff x="0" y="0"/>
          <a:chExt cx="0" cy="0"/>
        </a:xfrm>
      </p:grpSpPr>
      <p:sp>
        <p:nvSpPr>
          <p:cNvPr id="263" name="Google Shape;263;g213aa9d9a43_12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g213aa9d9a43_12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5" name="Google Shape;265;g213aa9d9a43_12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6" name="Google Shape;266;g213aa9d9a43_12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67" name="Google Shape;267;g213aa9d9a43_12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68" name="Google Shape;268;g213aa9d9a43_12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g213aa9d9a43_12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0" name="Google Shape;270;g213aa9d9a43_12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271" name="Shape 271"/>
        <p:cNvGrpSpPr/>
        <p:nvPr/>
      </p:nvGrpSpPr>
      <p:grpSpPr>
        <a:xfrm>
          <a:off x="0" y="0"/>
          <a:ext cx="0" cy="0"/>
          <a:chOff x="0" y="0"/>
          <a:chExt cx="0" cy="0"/>
        </a:xfrm>
      </p:grpSpPr>
      <p:sp>
        <p:nvSpPr>
          <p:cNvPr id="272" name="Google Shape;272;g213aa9d9a43_12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3" name="Google Shape;273;g213aa9d9a43_1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4" name="Google Shape;274;g213aa9d9a43_1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5" name="Google Shape;275;g213aa9d9a43_1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276" name="Shape 276"/>
        <p:cNvGrpSpPr/>
        <p:nvPr/>
      </p:nvGrpSpPr>
      <p:grpSpPr>
        <a:xfrm>
          <a:off x="0" y="0"/>
          <a:ext cx="0" cy="0"/>
          <a:chOff x="0" y="0"/>
          <a:chExt cx="0" cy="0"/>
        </a:xfrm>
      </p:grpSpPr>
      <p:sp>
        <p:nvSpPr>
          <p:cNvPr id="277" name="Google Shape;277;g213aa9d9a43_1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8" name="Google Shape;278;g213aa9d9a43_1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9" name="Google Shape;279;g213aa9d9a43_1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280" name="Shape 280"/>
        <p:cNvGrpSpPr/>
        <p:nvPr/>
      </p:nvGrpSpPr>
      <p:grpSpPr>
        <a:xfrm>
          <a:off x="0" y="0"/>
          <a:ext cx="0" cy="0"/>
          <a:chOff x="0" y="0"/>
          <a:chExt cx="0" cy="0"/>
        </a:xfrm>
      </p:grpSpPr>
      <p:sp>
        <p:nvSpPr>
          <p:cNvPr id="281" name="Google Shape;281;g213aa9d9a43_12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g213aa9d9a43_12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83" name="Google Shape;283;g213aa9d9a43_12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84" name="Google Shape;284;g213aa9d9a43_1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5" name="Google Shape;285;g213aa9d9a43_1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6" name="Google Shape;286;g213aa9d9a43_1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287" name="Shape 287"/>
        <p:cNvGrpSpPr/>
        <p:nvPr/>
      </p:nvGrpSpPr>
      <p:grpSpPr>
        <a:xfrm>
          <a:off x="0" y="0"/>
          <a:ext cx="0" cy="0"/>
          <a:chOff x="0" y="0"/>
          <a:chExt cx="0" cy="0"/>
        </a:xfrm>
      </p:grpSpPr>
      <p:sp>
        <p:nvSpPr>
          <p:cNvPr id="288" name="Google Shape;288;g213aa9d9a43_12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9" name="Google Shape;289;g213aa9d9a43_12_56"/>
          <p:cNvSpPr/>
          <p:nvPr>
            <p:ph idx="2" type="pic"/>
          </p:nvPr>
        </p:nvSpPr>
        <p:spPr>
          <a:xfrm>
            <a:off x="5183188" y="987425"/>
            <a:ext cx="6172200" cy="4873625"/>
          </a:xfrm>
          <a:prstGeom prst="rect">
            <a:avLst/>
          </a:prstGeom>
          <a:noFill/>
          <a:ln>
            <a:noFill/>
          </a:ln>
        </p:spPr>
      </p:sp>
      <p:sp>
        <p:nvSpPr>
          <p:cNvPr id="290" name="Google Shape;290;g213aa9d9a43_12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91" name="Google Shape;291;g213aa9d9a43_12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2" name="Google Shape;292;g213aa9d9a43_12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3" name="Google Shape;293;g213aa9d9a43_12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294" name="Shape 294"/>
        <p:cNvGrpSpPr/>
        <p:nvPr/>
      </p:nvGrpSpPr>
      <p:grpSpPr>
        <a:xfrm>
          <a:off x="0" y="0"/>
          <a:ext cx="0" cy="0"/>
          <a:chOff x="0" y="0"/>
          <a:chExt cx="0" cy="0"/>
        </a:xfrm>
      </p:grpSpPr>
      <p:sp>
        <p:nvSpPr>
          <p:cNvPr id="295" name="Google Shape;295;g213aa9d9a43_12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g213aa9d9a43_12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7" name="Google Shape;297;g213aa9d9a43_1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g213aa9d9a43_1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9" name="Google Shape;299;g213aa9d9a43_1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300" name="Shape 300"/>
        <p:cNvGrpSpPr/>
        <p:nvPr/>
      </p:nvGrpSpPr>
      <p:grpSpPr>
        <a:xfrm>
          <a:off x="0" y="0"/>
          <a:ext cx="0" cy="0"/>
          <a:chOff x="0" y="0"/>
          <a:chExt cx="0" cy="0"/>
        </a:xfrm>
      </p:grpSpPr>
      <p:sp>
        <p:nvSpPr>
          <p:cNvPr id="301" name="Google Shape;301;g213aa9d9a43_12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2" name="Google Shape;302;g213aa9d9a43_12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3" name="Google Shape;303;g213aa9d9a43_12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4" name="Google Shape;304;g213aa9d9a43_12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g213aa9d9a43_12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5183188" y="987425"/>
            <a:ext cx="6172200" cy="4873625"/>
          </a:xfrm>
          <a:prstGeom prst="rect">
            <a:avLst/>
          </a:prstGeom>
          <a:noFill/>
          <a:ln>
            <a:noFill/>
          </a:ln>
        </p:spPr>
      </p:sp>
      <p:sp>
        <p:nvSpPr>
          <p:cNvPr id="64" name="Google Shape;64;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2.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2137a717e86_1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2" name="Google Shape;82;g2137a717e86_1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2137a717e86_1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4" name="Google Shape;84;g2137a717e86_1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5" name="Google Shape;85;g2137a717e86_1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2137a717e86_12_0"/>
          <p:cNvSpPr/>
          <p:nvPr/>
        </p:nvSpPr>
        <p:spPr>
          <a:xfrm>
            <a:off x="-38743"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138ad6a8a1_4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8" name="Google Shape;158;g2138ad6a8a1_4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 name="Google Shape;159;g2138ad6a8a1_4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0" name="Google Shape;160;g2138ad6a8a1_4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1" name="Google Shape;161;g2138ad6a8a1_4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1" name="Shape 231"/>
        <p:cNvGrpSpPr/>
        <p:nvPr/>
      </p:nvGrpSpPr>
      <p:grpSpPr>
        <a:xfrm>
          <a:off x="0" y="0"/>
          <a:ext cx="0" cy="0"/>
          <a:chOff x="0" y="0"/>
          <a:chExt cx="0" cy="0"/>
        </a:xfrm>
      </p:grpSpPr>
      <p:sp>
        <p:nvSpPr>
          <p:cNvPr id="232" name="Google Shape;232;g213aa9d9a43_1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3" name="Google Shape;233;g213aa9d9a43_1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34" name="Google Shape;234;g213aa9d9a43_1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5" name="Google Shape;235;g213aa9d9a43_1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36" name="Google Shape;236;g213aa9d9a43_1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arxiv.org/abs/2203.05794" TargetMode="External"/><Relationship Id="rId4" Type="http://schemas.openxmlformats.org/officeDocument/2006/relationships/hyperlink" Target="https://maartengr.github.io/BERTopic/index.html" TargetMode="External"/><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1"/>
          <p:cNvSpPr/>
          <p:nvPr/>
        </p:nvSpPr>
        <p:spPr>
          <a:xfrm>
            <a:off x="433952" y="57038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1" name="Google Shape;311;p1"/>
          <p:cNvSpPr/>
          <p:nvPr/>
        </p:nvSpPr>
        <p:spPr>
          <a:xfrm>
            <a:off x="0"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2" name="Google Shape;312;p1"/>
          <p:cNvSpPr/>
          <p:nvPr/>
        </p:nvSpPr>
        <p:spPr>
          <a:xfrm>
            <a:off x="433952" y="56646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313" name="Google Shape;313;p1"/>
          <p:cNvSpPr txBox="1"/>
          <p:nvPr/>
        </p:nvSpPr>
        <p:spPr>
          <a:xfrm>
            <a:off x="433950" y="583650"/>
            <a:ext cx="9393000" cy="1293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900">
                <a:solidFill>
                  <a:schemeClr val="dk1"/>
                </a:solidFill>
                <a:latin typeface="EB Garamond SemiBold"/>
                <a:ea typeface="EB Garamond SemiBold"/>
                <a:cs typeface="EB Garamond SemiBold"/>
                <a:sym typeface="EB Garamond SemiBold"/>
              </a:rPr>
              <a:t>Portrait of Economic Academia: </a:t>
            </a:r>
            <a:endParaRPr sz="3900">
              <a:solidFill>
                <a:schemeClr val="dk1"/>
              </a:solidFill>
              <a:latin typeface="EB Garamond SemiBold"/>
              <a:ea typeface="EB Garamond SemiBold"/>
              <a:cs typeface="EB Garamond SemiBold"/>
              <a:sym typeface="EB Garamond SemiBold"/>
            </a:endParaRPr>
          </a:p>
          <a:p>
            <a:pPr indent="0" lvl="0" marL="0" marR="0" rtl="0" algn="l">
              <a:spcBef>
                <a:spcPts val="0"/>
              </a:spcBef>
              <a:spcAft>
                <a:spcPts val="0"/>
              </a:spcAft>
              <a:buNone/>
            </a:pPr>
            <a:r>
              <a:rPr lang="en-US" sz="3900">
                <a:solidFill>
                  <a:schemeClr val="dk1"/>
                </a:solidFill>
                <a:latin typeface="EB Garamond SemiBold"/>
                <a:ea typeface="EB Garamond SemiBold"/>
                <a:cs typeface="EB Garamond SemiBold"/>
                <a:sym typeface="EB Garamond SemiBold"/>
              </a:rPr>
              <a:t>Evidence from Top 20 Economics Journals</a:t>
            </a:r>
            <a:endParaRPr sz="3900">
              <a:solidFill>
                <a:schemeClr val="dk1"/>
              </a:solidFill>
              <a:latin typeface="EB Garamond SemiBold"/>
              <a:ea typeface="EB Garamond SemiBold"/>
              <a:cs typeface="EB Garamond SemiBold"/>
              <a:sym typeface="EB Garamond SemiBold"/>
            </a:endParaRPr>
          </a:p>
        </p:txBody>
      </p:sp>
      <p:sp>
        <p:nvSpPr>
          <p:cNvPr id="314" name="Google Shape;314;p1"/>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1"/>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6" name="Google Shape;316;p1"/>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1"/>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8" name="Google Shape;318;p1"/>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9" name="Google Shape;319;p1"/>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0" name="Google Shape;320;p1"/>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1"/>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1"/>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1"/>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1"/>
          <p:cNvSpPr/>
          <p:nvPr/>
        </p:nvSpPr>
        <p:spPr>
          <a:xfrm>
            <a:off x="10630015" y="3961527"/>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1"/>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6" name="Google Shape;326;p1"/>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7" name="Google Shape;327;p1"/>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8" name="Google Shape;328;p1"/>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29" name="Google Shape;329;p1"/>
          <p:cNvGrpSpPr/>
          <p:nvPr/>
        </p:nvGrpSpPr>
        <p:grpSpPr>
          <a:xfrm>
            <a:off x="0" y="5795318"/>
            <a:ext cx="3539445" cy="1062682"/>
            <a:chOff x="1902941" y="3451653"/>
            <a:chExt cx="3539445" cy="1062682"/>
          </a:xfrm>
        </p:grpSpPr>
        <p:sp>
          <p:nvSpPr>
            <p:cNvPr id="330" name="Google Shape;330;p1"/>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1" name="Google Shape;331;p1"/>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1"/>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1"/>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4" name="Google Shape;334;p1"/>
          <p:cNvSpPr/>
          <p:nvPr/>
        </p:nvSpPr>
        <p:spPr>
          <a:xfrm>
            <a:off x="2681940" y="62323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5" name="Google Shape;335;p1"/>
          <p:cNvSpPr/>
          <p:nvPr/>
        </p:nvSpPr>
        <p:spPr>
          <a:xfrm>
            <a:off x="8487825" y="306825"/>
            <a:ext cx="3474600" cy="625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595959"/>
                </a:solidFill>
                <a:latin typeface="EB Garamond Medium"/>
                <a:ea typeface="EB Garamond Medium"/>
                <a:cs typeface="EB Garamond Medium"/>
                <a:sym typeface="EB Garamond Medium"/>
              </a:rPr>
              <a:t>MACS30122 Final Group Project</a:t>
            </a:r>
            <a:endParaRPr i="1" sz="16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rPr i="1" lang="en-US" sz="1600">
                <a:solidFill>
                  <a:srgbClr val="595959"/>
                </a:solidFill>
                <a:latin typeface="EB Garamond Medium"/>
                <a:ea typeface="EB Garamond Medium"/>
                <a:cs typeface="EB Garamond Medium"/>
                <a:sym typeface="EB Garamond Medium"/>
              </a:rPr>
              <a:t>University of Chicago</a:t>
            </a:r>
            <a:endParaRPr i="1" sz="1600">
              <a:latin typeface="EB Garamond Medium"/>
              <a:ea typeface="EB Garamond Medium"/>
              <a:cs typeface="EB Garamond Medium"/>
              <a:sym typeface="EB Garamond Medium"/>
            </a:endParaRPr>
          </a:p>
        </p:txBody>
      </p:sp>
      <p:sp>
        <p:nvSpPr>
          <p:cNvPr id="336" name="Google Shape;336;p1"/>
          <p:cNvSpPr txBox="1"/>
          <p:nvPr/>
        </p:nvSpPr>
        <p:spPr>
          <a:xfrm>
            <a:off x="2681950" y="3044551"/>
            <a:ext cx="2633700" cy="1323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2000">
                <a:solidFill>
                  <a:srgbClr val="7F7F7F"/>
                </a:solidFill>
                <a:latin typeface="EB Garamond"/>
                <a:ea typeface="EB Garamond"/>
                <a:cs typeface="EB Garamond"/>
                <a:sym typeface="EB Garamond"/>
              </a:rPr>
              <a:t>Netrunners</a:t>
            </a:r>
            <a:endParaRPr b="1" i="1" sz="2000">
              <a:solidFill>
                <a:srgbClr val="7F7F7F"/>
              </a:solidFill>
              <a:latin typeface="EB Garamond"/>
              <a:ea typeface="EB Garamond"/>
              <a:cs typeface="EB Garamond"/>
              <a:sym typeface="EB Garamond"/>
            </a:endParaRPr>
          </a:p>
          <a:p>
            <a:pPr indent="0" lvl="0" marL="0" marR="0" rtl="0" algn="l">
              <a:spcBef>
                <a:spcPts val="0"/>
              </a:spcBef>
              <a:spcAft>
                <a:spcPts val="0"/>
              </a:spcAft>
              <a:buNone/>
            </a:pPr>
            <a:r>
              <a:rPr lang="en-US" sz="2000">
                <a:solidFill>
                  <a:srgbClr val="7F7F7F"/>
                </a:solidFill>
                <a:latin typeface="EB Garamond Medium"/>
                <a:ea typeface="EB Garamond Medium"/>
                <a:cs typeface="EB Garamond Medium"/>
                <a:sym typeface="EB Garamond Medium"/>
              </a:rPr>
              <a:t>Jerry Cheng</a:t>
            </a:r>
            <a:endParaRPr sz="2000">
              <a:solidFill>
                <a:srgbClr val="7F7F7F"/>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000">
                <a:solidFill>
                  <a:srgbClr val="7F7F7F"/>
                </a:solidFill>
                <a:latin typeface="EB Garamond Medium"/>
                <a:ea typeface="EB Garamond Medium"/>
                <a:cs typeface="EB Garamond Medium"/>
                <a:sym typeface="EB Garamond Medium"/>
              </a:rPr>
              <a:t>Hongzhang Xie</a:t>
            </a:r>
            <a:endParaRPr sz="2000">
              <a:solidFill>
                <a:srgbClr val="7F7F7F"/>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000">
                <a:solidFill>
                  <a:srgbClr val="7F7F7F"/>
                </a:solidFill>
                <a:latin typeface="EB Garamond Medium"/>
                <a:ea typeface="EB Garamond Medium"/>
                <a:cs typeface="EB Garamond Medium"/>
                <a:sym typeface="EB Garamond Medium"/>
              </a:rPr>
              <a:t>Yicheng Zhang</a:t>
            </a:r>
            <a:endParaRPr sz="2000">
              <a:solidFill>
                <a:srgbClr val="7F7F7F"/>
              </a:solidFill>
              <a:latin typeface="EB Garamond Medium"/>
              <a:ea typeface="EB Garamond Medium"/>
              <a:cs typeface="EB Garamond Medium"/>
              <a:sym typeface="EB Garamond Medium"/>
            </a:endParaRPr>
          </a:p>
        </p:txBody>
      </p:sp>
      <p:sp>
        <p:nvSpPr>
          <p:cNvPr id="337" name="Google Shape;337;p1"/>
          <p:cNvSpPr/>
          <p:nvPr/>
        </p:nvSpPr>
        <p:spPr>
          <a:xfrm>
            <a:off x="821942" y="6132870"/>
            <a:ext cx="107531" cy="172472"/>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8" name="Google Shape;338;p1"/>
          <p:cNvSpPr/>
          <p:nvPr/>
        </p:nvSpPr>
        <p:spPr>
          <a:xfrm>
            <a:off x="1013419" y="5693508"/>
            <a:ext cx="72919" cy="103833"/>
          </a:xfrm>
          <a:custGeom>
            <a:rect b="b" l="l" r="r" t="t"/>
            <a:pathLst>
              <a:path extrusionOk="0" h="277727" w="162444">
                <a:moveTo>
                  <a:pt x="162444" y="275107"/>
                </a:moveTo>
                <a:cubicBezTo>
                  <a:pt x="160697" y="179911"/>
                  <a:pt x="153711" y="95196"/>
                  <a:pt x="151964" y="0"/>
                </a:cubicBezTo>
                <a:lnTo>
                  <a:pt x="0" y="0"/>
                </a:lnTo>
                <a:lnTo>
                  <a:pt x="10481" y="27772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9" name="Google Shape;339;p1"/>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0" name="Google Shape;340;p1"/>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1"/>
          <p:cNvSpPr/>
          <p:nvPr/>
        </p:nvSpPr>
        <p:spPr>
          <a:xfrm>
            <a:off x="6420896" y="6140184"/>
            <a:ext cx="1369463" cy="718618"/>
          </a:xfrm>
          <a:custGeom>
            <a:rect b="b" l="l" r="r" t="t"/>
            <a:pathLst>
              <a:path extrusionOk="0" h="718618" w="1369463">
                <a:moveTo>
                  <a:pt x="0" y="461582"/>
                </a:moveTo>
                <a:lnTo>
                  <a:pt x="723481" y="0"/>
                </a:lnTo>
                <a:lnTo>
                  <a:pt x="1369462" y="386701"/>
                </a:lnTo>
                <a:cubicBezTo>
                  <a:pt x="1369462" y="497340"/>
                  <a:pt x="1369463" y="607979"/>
                  <a:pt x="1369463" y="718618"/>
                </a:cubicBezTo>
                <a:lnTo>
                  <a:pt x="831073" y="717816"/>
                </a:lnTo>
                <a:lnTo>
                  <a:pt x="232128" y="718296"/>
                </a:lnTo>
                <a:cubicBezTo>
                  <a:pt x="232235" y="612183"/>
                  <a:pt x="232341" y="506069"/>
                  <a:pt x="232448" y="399956"/>
                </a:cubicBezTo>
                <a:lnTo>
                  <a:pt x="713433" y="101765"/>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2" name="Google Shape;342;p1"/>
          <p:cNvSpPr/>
          <p:nvPr/>
        </p:nvSpPr>
        <p:spPr>
          <a:xfrm>
            <a:off x="970082" y="5842622"/>
            <a:ext cx="948475" cy="271529"/>
          </a:xfrm>
          <a:custGeom>
            <a:rect b="b" l="l" r="r" t="t"/>
            <a:pathLst>
              <a:path extrusionOk="0" h="271529" w="948475">
                <a:moveTo>
                  <a:pt x="0" y="0"/>
                </a:moveTo>
                <a:lnTo>
                  <a:pt x="323387" y="271529"/>
                </a:lnTo>
                <a:lnTo>
                  <a:pt x="797010" y="266467"/>
                </a:lnTo>
                <a:lnTo>
                  <a:pt x="948475" y="143051"/>
                </a:lnTo>
                <a:lnTo>
                  <a:pt x="847498" y="36464"/>
                </a:lnTo>
                <a:lnTo>
                  <a:pt x="825059" y="561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3" name="Google Shape;343;p1"/>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4" name="Google Shape;344;p1"/>
          <p:cNvSpPr/>
          <p:nvPr/>
        </p:nvSpPr>
        <p:spPr>
          <a:xfrm>
            <a:off x="3662464" y="4711701"/>
            <a:ext cx="3005036" cy="2117613"/>
          </a:xfrm>
          <a:custGeom>
            <a:rect b="b" l="l" r="r" t="t"/>
            <a:pathLst>
              <a:path extrusionOk="0" h="1598372" w="2268198">
                <a:moveTo>
                  <a:pt x="4821" y="1598372"/>
                </a:moveTo>
                <a:cubicBezTo>
                  <a:pt x="6416" y="1504945"/>
                  <a:pt x="-1378" y="880965"/>
                  <a:pt x="217" y="787538"/>
                </a:cubicBezTo>
                <a:lnTo>
                  <a:pt x="205093" y="623122"/>
                </a:lnTo>
                <a:lnTo>
                  <a:pt x="363265" y="790478"/>
                </a:lnTo>
                <a:lnTo>
                  <a:pt x="411429" y="783116"/>
                </a:lnTo>
                <a:lnTo>
                  <a:pt x="283804" y="636730"/>
                </a:lnTo>
                <a:cubicBezTo>
                  <a:pt x="285027" y="533251"/>
                  <a:pt x="291402" y="401437"/>
                  <a:pt x="292625" y="297958"/>
                </a:cubicBezTo>
                <a:lnTo>
                  <a:pt x="553052" y="322623"/>
                </a:lnTo>
                <a:lnTo>
                  <a:pt x="453371" y="75439"/>
                </a:lnTo>
                <a:lnTo>
                  <a:pt x="356267" y="253464"/>
                </a:lnTo>
                <a:lnTo>
                  <a:pt x="299623" y="253464"/>
                </a:lnTo>
                <a:lnTo>
                  <a:pt x="445279" y="2610"/>
                </a:lnTo>
                <a:cubicBezTo>
                  <a:pt x="449891" y="4434"/>
                  <a:pt x="498292" y="-1470"/>
                  <a:pt x="502904" y="354"/>
                </a:cubicBezTo>
                <a:lnTo>
                  <a:pt x="712317" y="283643"/>
                </a:lnTo>
                <a:cubicBezTo>
                  <a:pt x="709620" y="499431"/>
                  <a:pt x="714649" y="599308"/>
                  <a:pt x="711952" y="815096"/>
                </a:cubicBezTo>
                <a:lnTo>
                  <a:pt x="582844" y="391028"/>
                </a:lnTo>
                <a:lnTo>
                  <a:pt x="558568" y="382936"/>
                </a:lnTo>
                <a:lnTo>
                  <a:pt x="542384" y="1240692"/>
                </a:lnTo>
                <a:lnTo>
                  <a:pt x="711953" y="830186"/>
                </a:lnTo>
                <a:lnTo>
                  <a:pt x="707165" y="704042"/>
                </a:lnTo>
                <a:lnTo>
                  <a:pt x="841789" y="617605"/>
                </a:lnTo>
                <a:lnTo>
                  <a:pt x="990022" y="713957"/>
                </a:lnTo>
                <a:cubicBezTo>
                  <a:pt x="991861" y="916509"/>
                  <a:pt x="994619" y="1220336"/>
                  <a:pt x="995538" y="1321612"/>
                </a:cubicBezTo>
                <a:lnTo>
                  <a:pt x="995538" y="1321612"/>
                </a:lnTo>
                <a:lnTo>
                  <a:pt x="1027906" y="1297336"/>
                </a:lnTo>
                <a:cubicBezTo>
                  <a:pt x="1027291" y="1138314"/>
                  <a:pt x="1026675" y="979292"/>
                  <a:pt x="1026060" y="820270"/>
                </a:cubicBezTo>
                <a:lnTo>
                  <a:pt x="1278759" y="811814"/>
                </a:lnTo>
                <a:lnTo>
                  <a:pt x="1481060" y="666157"/>
                </a:lnTo>
                <a:lnTo>
                  <a:pt x="2104147" y="738986"/>
                </a:lnTo>
                <a:lnTo>
                  <a:pt x="1950398" y="1001236"/>
                </a:lnTo>
                <a:lnTo>
                  <a:pt x="1378439" y="869940"/>
                </a:lnTo>
                <a:lnTo>
                  <a:pt x="1367771" y="1185142"/>
                </a:lnTo>
                <a:lnTo>
                  <a:pt x="1979481" y="1399225"/>
                </a:lnTo>
                <a:lnTo>
                  <a:pt x="2265987" y="1214570"/>
                </a:lnTo>
                <a:lnTo>
                  <a:pt x="2268198" y="811814"/>
                </a:lnTo>
                <a:lnTo>
                  <a:pt x="2155275" y="758840"/>
                </a:lnTo>
                <a:lnTo>
                  <a:pt x="2039410" y="1006023"/>
                </a:lnTo>
                <a:lnTo>
                  <a:pt x="2038681"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5" name="Google Shape;345;p1"/>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6" name="Google Shape;346;p1"/>
          <p:cNvSpPr/>
          <p:nvPr/>
        </p:nvSpPr>
        <p:spPr>
          <a:xfrm>
            <a:off x="4628732" y="6731186"/>
            <a:ext cx="143501" cy="126814"/>
          </a:xfrm>
          <a:custGeom>
            <a:rect b="b" l="l" r="r" t="t"/>
            <a:pathLst>
              <a:path extrusionOk="0" h="126814" w="143501">
                <a:moveTo>
                  <a:pt x="80094" y="0"/>
                </a:moveTo>
                <a:lnTo>
                  <a:pt x="0" y="126814"/>
                </a:lnTo>
                <a:lnTo>
                  <a:pt x="143501" y="126814"/>
                </a:lnTo>
                <a:lnTo>
                  <a:pt x="80094"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47" name="Google Shape;347;p1"/>
          <p:cNvPicPr preferRelativeResize="0"/>
          <p:nvPr/>
        </p:nvPicPr>
        <p:blipFill>
          <a:blip r:embed="rId3">
            <a:alphaModFix/>
          </a:blip>
          <a:stretch>
            <a:fillRect/>
          </a:stretch>
        </p:blipFill>
        <p:spPr>
          <a:xfrm>
            <a:off x="555725" y="2976825"/>
            <a:ext cx="1783000" cy="1626825"/>
          </a:xfrm>
          <a:prstGeom prst="rect">
            <a:avLst/>
          </a:prstGeom>
          <a:noFill/>
          <a:ln>
            <a:noFill/>
          </a:ln>
        </p:spPr>
      </p:pic>
      <p:sp>
        <p:nvSpPr>
          <p:cNvPr id="348" name="Google Shape;348;p1"/>
          <p:cNvSpPr txBox="1"/>
          <p:nvPr/>
        </p:nvSpPr>
        <p:spPr>
          <a:xfrm>
            <a:off x="433950" y="1947825"/>
            <a:ext cx="6383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EB Garamond Medium"/>
                <a:ea typeface="EB Garamond Medium"/>
                <a:cs typeface="EB Garamond Medium"/>
                <a:sym typeface="EB Garamond Medium"/>
              </a:rPr>
              <a:t>Collaboration Network &amp; Topic Modeling Analysis </a:t>
            </a:r>
            <a:endParaRPr sz="2000">
              <a:latin typeface="EB Garamond Medium"/>
              <a:ea typeface="EB Garamond Medium"/>
              <a:cs typeface="EB Garamond Medium"/>
              <a:sym typeface="EB Garamond Medium"/>
            </a:endParaRPr>
          </a:p>
        </p:txBody>
      </p:sp>
      <p:grpSp>
        <p:nvGrpSpPr>
          <p:cNvPr id="349" name="Google Shape;349;p1"/>
          <p:cNvGrpSpPr/>
          <p:nvPr/>
        </p:nvGrpSpPr>
        <p:grpSpPr>
          <a:xfrm>
            <a:off x="0" y="5834518"/>
            <a:ext cx="3539445" cy="1062682"/>
            <a:chOff x="1902941" y="3451653"/>
            <a:chExt cx="3539445" cy="1062682"/>
          </a:xfrm>
        </p:grpSpPr>
        <p:sp>
          <p:nvSpPr>
            <p:cNvPr id="350" name="Google Shape;350;p1"/>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1" name="Google Shape;351;p1"/>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2" name="Google Shape;352;p1"/>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3" name="Google Shape;353;p1"/>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4" name="Google Shape;354;p1"/>
          <p:cNvSpPr/>
          <p:nvPr/>
        </p:nvSpPr>
        <p:spPr>
          <a:xfrm>
            <a:off x="2681940" y="62715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g2138ad6a8a1_0_10"/>
          <p:cNvPicPr preferRelativeResize="0"/>
          <p:nvPr/>
        </p:nvPicPr>
        <p:blipFill>
          <a:blip r:embed="rId3">
            <a:alphaModFix/>
          </a:blip>
          <a:stretch>
            <a:fillRect/>
          </a:stretch>
        </p:blipFill>
        <p:spPr>
          <a:xfrm>
            <a:off x="1524000" y="1142948"/>
            <a:ext cx="9144002" cy="5482752"/>
          </a:xfrm>
          <a:prstGeom prst="rect">
            <a:avLst/>
          </a:prstGeom>
          <a:noFill/>
          <a:ln>
            <a:noFill/>
          </a:ln>
        </p:spPr>
      </p:pic>
      <p:sp>
        <p:nvSpPr>
          <p:cNvPr id="579" name="Google Shape;579;g2138ad6a8a1_0_10"/>
          <p:cNvSpPr txBox="1"/>
          <p:nvPr>
            <p:ph type="ctrTitle"/>
          </p:nvPr>
        </p:nvSpPr>
        <p:spPr>
          <a:xfrm>
            <a:off x="1603675" y="261749"/>
            <a:ext cx="9144000" cy="845400"/>
          </a:xfrm>
          <a:prstGeom prst="rect">
            <a:avLst/>
          </a:prstGeom>
        </p:spPr>
        <p:txBody>
          <a:bodyPr anchorCtr="0" anchor="b" bIns="45700" lIns="91425" spcFirstLastPara="1" rIns="91425" wrap="square" tIns="45700">
            <a:normAutofit/>
          </a:bodyPr>
          <a:lstStyle/>
          <a:p>
            <a:pPr indent="0" lvl="0" marL="0" rtl="0" algn="ctr">
              <a:spcBef>
                <a:spcPts val="0"/>
              </a:spcBef>
              <a:spcAft>
                <a:spcPts val="0"/>
              </a:spcAft>
              <a:buNone/>
            </a:pPr>
            <a:r>
              <a:rPr lang="en-US" sz="4500">
                <a:latin typeface="EB Garamond SemiBold"/>
                <a:ea typeface="EB Garamond SemiBold"/>
                <a:cs typeface="EB Garamond SemiBold"/>
                <a:sym typeface="EB Garamond SemiBold"/>
              </a:rPr>
              <a:t>Data Collection Roadmap</a:t>
            </a:r>
            <a:endParaRPr sz="4500">
              <a:latin typeface="EB Garamond SemiBold"/>
              <a:ea typeface="EB Garamond SemiBold"/>
              <a:cs typeface="EB Garamond SemiBold"/>
              <a:sym typeface="EB Garamond SemiBold"/>
            </a:endParaRPr>
          </a:p>
        </p:txBody>
      </p:sp>
      <p:sp>
        <p:nvSpPr>
          <p:cNvPr id="580" name="Google Shape;580;g2138ad6a8a1_0_10"/>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584" name="Shape 584"/>
        <p:cNvGrpSpPr/>
        <p:nvPr/>
      </p:nvGrpSpPr>
      <p:grpSpPr>
        <a:xfrm>
          <a:off x="0" y="0"/>
          <a:ext cx="0" cy="0"/>
          <a:chOff x="0" y="0"/>
          <a:chExt cx="0" cy="0"/>
        </a:xfrm>
      </p:grpSpPr>
      <p:pic>
        <p:nvPicPr>
          <p:cNvPr descr="Graphical user interface, text, application, email&#10;&#10;Description automatically generated" id="585" name="Google Shape;585;g2138ad6a8a1_4_75"/>
          <p:cNvPicPr preferRelativeResize="0"/>
          <p:nvPr/>
        </p:nvPicPr>
        <p:blipFill rotWithShape="1">
          <a:blip r:embed="rId3">
            <a:alphaModFix/>
          </a:blip>
          <a:srcRect b="0" l="0" r="0" t="0"/>
          <a:stretch/>
        </p:blipFill>
        <p:spPr>
          <a:xfrm>
            <a:off x="5770606" y="552504"/>
            <a:ext cx="5256422" cy="3048725"/>
          </a:xfrm>
          <a:prstGeom prst="rect">
            <a:avLst/>
          </a:prstGeom>
          <a:noFill/>
          <a:ln>
            <a:noFill/>
          </a:ln>
          <a:effectLst>
            <a:outerShdw blurRad="50800" sx="101000" rotWithShape="0" algn="ctr" dir="5400000" dist="50800" sy="101000">
              <a:srgbClr val="000000">
                <a:alpha val="42745"/>
              </a:srgbClr>
            </a:outerShdw>
          </a:effectLst>
        </p:spPr>
      </p:pic>
      <p:sp>
        <p:nvSpPr>
          <p:cNvPr id="586" name="Google Shape;586;g2138ad6a8a1_4_75"/>
          <p:cNvSpPr txBox="1"/>
          <p:nvPr/>
        </p:nvSpPr>
        <p:spPr>
          <a:xfrm>
            <a:off x="444843" y="552504"/>
            <a:ext cx="43866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Building Authors Database</a:t>
            </a:r>
            <a:r>
              <a:rPr lang="en-US" sz="2800">
                <a:solidFill>
                  <a:schemeClr val="dk1"/>
                </a:solidFill>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a:p>
            <a:pPr indent="0" lvl="0" marL="0" marR="0" rtl="0" algn="l">
              <a:spcBef>
                <a:spcPts val="0"/>
              </a:spcBef>
              <a:spcAft>
                <a:spcPts val="0"/>
              </a:spcAft>
              <a:buNone/>
            </a:pPr>
            <a:r>
              <a:rPr lang="en-US" sz="1800">
                <a:solidFill>
                  <a:schemeClr val="dk1"/>
                </a:solidFill>
                <a:latin typeface="EB Garamond Medium"/>
                <a:ea typeface="EB Garamond Medium"/>
                <a:cs typeface="EB Garamond Medium"/>
                <a:sym typeface="EB Garamond Medium"/>
              </a:rPr>
              <a:t>(1) Retrieve Authors’ Google Scholar Page</a:t>
            </a:r>
            <a:endParaRPr>
              <a:latin typeface="EB Garamond Medium"/>
              <a:ea typeface="EB Garamond Medium"/>
              <a:cs typeface="EB Garamond Medium"/>
              <a:sym typeface="EB Garamond Medium"/>
            </a:endParaRPr>
          </a:p>
        </p:txBody>
      </p:sp>
      <p:sp>
        <p:nvSpPr>
          <p:cNvPr id="587" name="Google Shape;587;g2138ad6a8a1_4_75"/>
          <p:cNvSpPr txBox="1"/>
          <p:nvPr/>
        </p:nvSpPr>
        <p:spPr>
          <a:xfrm>
            <a:off x="444843" y="1551124"/>
            <a:ext cx="5214600" cy="2308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Iterate through the article database. For every article, search the article’s DOI (if available) in Google Scholar. </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Since the DOI is unique for every article, the researching result is either one or none.</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Scholars that has their own Google Scholar page will have the links embedded in their names.</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EB Garamond Medium"/>
                <a:ea typeface="EB Garamond Medium"/>
                <a:cs typeface="EB Garamond Medium"/>
                <a:sym typeface="EB Garamond Medium"/>
              </a:rPr>
              <a:t>Collected </a:t>
            </a:r>
            <a:r>
              <a:rPr i="1" lang="en-US" sz="1800">
                <a:solidFill>
                  <a:schemeClr val="dk1"/>
                </a:solidFill>
                <a:latin typeface="EB Garamond Medium"/>
                <a:ea typeface="EB Garamond Medium"/>
                <a:cs typeface="EB Garamond Medium"/>
                <a:sym typeface="EB Garamond Medium"/>
              </a:rPr>
              <a:t>all the embedded links </a:t>
            </a:r>
            <a:r>
              <a:rPr lang="en-US" sz="1800">
                <a:solidFill>
                  <a:schemeClr val="dk1"/>
                </a:solidFill>
                <a:latin typeface="EB Garamond Medium"/>
                <a:ea typeface="EB Garamond Medium"/>
                <a:cs typeface="EB Garamond Medium"/>
                <a:sym typeface="EB Garamond Medium"/>
              </a:rPr>
              <a:t>to revisit later.</a:t>
            </a:r>
            <a:endParaRPr>
              <a:latin typeface="EB Garamond Medium"/>
              <a:ea typeface="EB Garamond Medium"/>
              <a:cs typeface="EB Garamond Medium"/>
              <a:sym typeface="EB Garamond Medium"/>
            </a:endParaRPr>
          </a:p>
        </p:txBody>
      </p:sp>
      <p:sp>
        <p:nvSpPr>
          <p:cNvPr id="588" name="Google Shape;588;g2138ad6a8a1_4_75"/>
          <p:cNvSpPr/>
          <p:nvPr/>
        </p:nvSpPr>
        <p:spPr>
          <a:xfrm>
            <a:off x="5770606" y="1730876"/>
            <a:ext cx="1606378" cy="284205"/>
          </a:xfrm>
          <a:prstGeom prst="frame">
            <a:avLst>
              <a:gd fmla="val 12500" name="adj1"/>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589" name="Google Shape;589;g2138ad6a8a1_4_75"/>
          <p:cNvSpPr/>
          <p:nvPr/>
        </p:nvSpPr>
        <p:spPr>
          <a:xfrm>
            <a:off x="7" y="-29925"/>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593" name="Shape 593"/>
        <p:cNvGrpSpPr/>
        <p:nvPr/>
      </p:nvGrpSpPr>
      <p:grpSpPr>
        <a:xfrm>
          <a:off x="0" y="0"/>
          <a:ext cx="0" cy="0"/>
          <a:chOff x="0" y="0"/>
          <a:chExt cx="0" cy="0"/>
        </a:xfrm>
      </p:grpSpPr>
      <p:sp>
        <p:nvSpPr>
          <p:cNvPr id="594" name="Google Shape;594;g2138ad6a8a1_4_8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95" name="Google Shape;595;g2138ad6a8a1_4_85"/>
          <p:cNvSpPr txBox="1"/>
          <p:nvPr/>
        </p:nvSpPr>
        <p:spPr>
          <a:xfrm>
            <a:off x="444843" y="552504"/>
            <a:ext cx="4868700" cy="800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Building Authors Database</a:t>
            </a:r>
            <a:r>
              <a:rPr lang="en-US" sz="2800">
                <a:solidFill>
                  <a:schemeClr val="dk1"/>
                </a:solidFill>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a:p>
            <a:pPr indent="0" lvl="0" marL="0" marR="0" rtl="0" algn="l">
              <a:spcBef>
                <a:spcPts val="0"/>
              </a:spcBef>
              <a:spcAft>
                <a:spcPts val="0"/>
              </a:spcAft>
              <a:buNone/>
            </a:pPr>
            <a:r>
              <a:rPr lang="en-US" sz="1800">
                <a:solidFill>
                  <a:schemeClr val="dk1"/>
                </a:solidFill>
                <a:latin typeface="EB Garamond Medium"/>
                <a:ea typeface="EB Garamond Medium"/>
                <a:cs typeface="EB Garamond Medium"/>
                <a:sym typeface="EB Garamond Medium"/>
              </a:rPr>
              <a:t>(2) Collect author’s info from Google Scholar page</a:t>
            </a:r>
            <a:endParaRPr>
              <a:latin typeface="EB Garamond Medium"/>
              <a:ea typeface="EB Garamond Medium"/>
              <a:cs typeface="EB Garamond Medium"/>
              <a:sym typeface="EB Garamond Medium"/>
            </a:endParaRPr>
          </a:p>
        </p:txBody>
      </p:sp>
      <p:sp>
        <p:nvSpPr>
          <p:cNvPr id="596" name="Google Shape;596;g2138ad6a8a1_4_85"/>
          <p:cNvSpPr txBox="1"/>
          <p:nvPr/>
        </p:nvSpPr>
        <p:spPr>
          <a:xfrm>
            <a:off x="444842" y="1441789"/>
            <a:ext cx="5214600" cy="17547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Revisit the embedded URLs collected.</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Collected information includes</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Arial"/>
              <a:buChar char="•"/>
            </a:pPr>
            <a:r>
              <a:rPr i="0" lang="en-US" sz="1800" u="none" cap="none" strike="noStrike">
                <a:solidFill>
                  <a:schemeClr val="dk1"/>
                </a:solidFill>
                <a:latin typeface="EB Garamond Medium"/>
                <a:ea typeface="EB Garamond Medium"/>
                <a:cs typeface="EB Garamond Medium"/>
                <a:sym typeface="EB Garamond Medium"/>
              </a:rPr>
              <a:t> the </a:t>
            </a:r>
            <a:r>
              <a:rPr i="1" lang="en-US" sz="1800" u="none" cap="none" strike="noStrike">
                <a:solidFill>
                  <a:schemeClr val="dk1"/>
                </a:solidFill>
                <a:latin typeface="EB Garamond Medium"/>
                <a:ea typeface="EB Garamond Medium"/>
                <a:cs typeface="EB Garamond Medium"/>
                <a:sym typeface="EB Garamond Medium"/>
              </a:rPr>
              <a:t>email address </a:t>
            </a:r>
            <a:r>
              <a:rPr i="0" lang="en-US" sz="1800" u="none" cap="none" strike="noStrike">
                <a:solidFill>
                  <a:schemeClr val="dk1"/>
                </a:solidFill>
                <a:latin typeface="EB Garamond Medium"/>
                <a:ea typeface="EB Garamond Medium"/>
                <a:cs typeface="EB Garamond Medium"/>
                <a:sym typeface="EB Garamond Medium"/>
              </a:rPr>
              <a:t>for this scholar.</a:t>
            </a:r>
            <a:endParaRPr>
              <a:latin typeface="EB Garamond Medium"/>
              <a:ea typeface="EB Garamond Medium"/>
              <a:cs typeface="EB Garamond Medium"/>
              <a:sym typeface="EB Garamond Medium"/>
            </a:endParaRPr>
          </a:p>
          <a:p>
            <a:pPr indent="0" lvl="1" marL="457200" marR="0" rtl="0" algn="l">
              <a:spcBef>
                <a:spcPts val="0"/>
              </a:spcBef>
              <a:spcAft>
                <a:spcPts val="0"/>
              </a:spcAft>
              <a:buNone/>
            </a:pPr>
            <a:r>
              <a:rPr i="0" lang="en-US" sz="1800" u="none" cap="none" strike="noStrike">
                <a:solidFill>
                  <a:schemeClr val="dk1"/>
                </a:solidFill>
                <a:latin typeface="EB Garamond Medium"/>
                <a:ea typeface="EB Garamond Medium"/>
                <a:cs typeface="EB Garamond Medium"/>
                <a:sym typeface="EB Garamond Medium"/>
              </a:rPr>
              <a:t>(Google Scholar affiliation section is messy)</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Citations by year</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h-index and i10-index listed</a:t>
            </a:r>
            <a:endParaRPr>
              <a:latin typeface="EB Garamond Medium"/>
              <a:ea typeface="EB Garamond Medium"/>
              <a:cs typeface="EB Garamond Medium"/>
              <a:sym typeface="EB Garamond Medium"/>
            </a:endParaRPr>
          </a:p>
        </p:txBody>
      </p:sp>
      <p:pic>
        <p:nvPicPr>
          <p:cNvPr descr="Graphical user interface, application, Teams&#10;&#10;Description automatically generated" id="597" name="Google Shape;597;g2138ad6a8a1_4_85"/>
          <p:cNvPicPr preferRelativeResize="0"/>
          <p:nvPr/>
        </p:nvPicPr>
        <p:blipFill rotWithShape="1">
          <a:blip r:embed="rId3">
            <a:alphaModFix/>
          </a:blip>
          <a:srcRect b="0" l="0" r="0" t="0"/>
          <a:stretch/>
        </p:blipFill>
        <p:spPr>
          <a:xfrm>
            <a:off x="5727120" y="1505123"/>
            <a:ext cx="6020035" cy="2972626"/>
          </a:xfrm>
          <a:prstGeom prst="rect">
            <a:avLst/>
          </a:prstGeom>
          <a:noFill/>
          <a:ln>
            <a:noFill/>
          </a:ln>
          <a:effectLst>
            <a:outerShdw blurRad="50800" sx="102000" rotWithShape="0" algn="ctr" dir="5400000" dist="50800" sy="102000">
              <a:srgbClr val="000000">
                <a:alpha val="42745"/>
              </a:srgbClr>
            </a:outerShdw>
          </a:effectLst>
        </p:spPr>
      </p:pic>
      <p:pic>
        <p:nvPicPr>
          <p:cNvPr descr="Graphical user interface, application, Teams&#10;&#10;Description automatically generated" id="598" name="Google Shape;598;g2138ad6a8a1_4_85"/>
          <p:cNvPicPr preferRelativeResize="0"/>
          <p:nvPr/>
        </p:nvPicPr>
        <p:blipFill rotWithShape="1">
          <a:blip r:embed="rId3">
            <a:alphaModFix/>
          </a:blip>
          <a:srcRect b="53596" l="23293" r="59969" t="12508"/>
          <a:stretch/>
        </p:blipFill>
        <p:spPr>
          <a:xfrm>
            <a:off x="5381131" y="174712"/>
            <a:ext cx="1859928" cy="1859928"/>
          </a:xfrm>
          <a:prstGeom prst="ellipse">
            <a:avLst/>
          </a:prstGeom>
          <a:noFill/>
          <a:ln cap="flat" cmpd="sng" w="9525">
            <a:solidFill>
              <a:schemeClr val="dk1"/>
            </a:solidFill>
            <a:prstDash val="solid"/>
            <a:round/>
            <a:headEnd len="sm" w="sm" type="none"/>
            <a:tailEnd len="sm" w="sm" type="none"/>
          </a:ln>
        </p:spPr>
      </p:pic>
      <p:sp>
        <p:nvSpPr>
          <p:cNvPr id="599" name="Google Shape;599;g2138ad6a8a1_4_85"/>
          <p:cNvSpPr/>
          <p:nvPr/>
        </p:nvSpPr>
        <p:spPr>
          <a:xfrm>
            <a:off x="9522941" y="2153237"/>
            <a:ext cx="2125362" cy="2172113"/>
          </a:xfrm>
          <a:prstGeom prst="frame">
            <a:avLst>
              <a:gd fmla="val 812" name="adj1"/>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600" name="Google Shape;600;g2138ad6a8a1_4_85"/>
          <p:cNvSpPr txBox="1"/>
          <p:nvPr/>
        </p:nvSpPr>
        <p:spPr>
          <a:xfrm>
            <a:off x="395415" y="3408572"/>
            <a:ext cx="49674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Finally, search the email address collected directly in the Google Scholar.</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The affiliation match with this address will appear in the top box.</a:t>
            </a:r>
            <a:endParaRPr>
              <a:latin typeface="EB Garamond Medium"/>
              <a:ea typeface="EB Garamond Medium"/>
              <a:cs typeface="EB Garamond Medium"/>
              <a:sym typeface="EB Garamond Medium"/>
            </a:endParaRPr>
          </a:p>
        </p:txBody>
      </p:sp>
      <p:pic>
        <p:nvPicPr>
          <p:cNvPr descr="Graphical user interface, text, application&#10;&#10;Description automatically generated" id="601" name="Google Shape;601;g2138ad6a8a1_4_85"/>
          <p:cNvPicPr preferRelativeResize="0"/>
          <p:nvPr/>
        </p:nvPicPr>
        <p:blipFill rotWithShape="1">
          <a:blip r:embed="rId4">
            <a:alphaModFix/>
          </a:blip>
          <a:srcRect b="0" l="0" r="0" t="0"/>
          <a:stretch/>
        </p:blipFill>
        <p:spPr>
          <a:xfrm>
            <a:off x="809131" y="4821258"/>
            <a:ext cx="2982194" cy="1634472"/>
          </a:xfrm>
          <a:prstGeom prst="rect">
            <a:avLst/>
          </a:prstGeom>
          <a:noFill/>
          <a:ln>
            <a:noFill/>
          </a:ln>
          <a:effectLst>
            <a:outerShdw blurRad="50800" sx="102000" rotWithShape="0" algn="ctr" dir="5400000" dist="50800" sy="102000">
              <a:srgbClr val="000000">
                <a:alpha val="42745"/>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05" name="Shape 605"/>
        <p:cNvGrpSpPr/>
        <p:nvPr/>
      </p:nvGrpSpPr>
      <p:grpSpPr>
        <a:xfrm>
          <a:off x="0" y="0"/>
          <a:ext cx="0" cy="0"/>
          <a:chOff x="0" y="0"/>
          <a:chExt cx="0" cy="0"/>
        </a:xfrm>
      </p:grpSpPr>
      <p:sp>
        <p:nvSpPr>
          <p:cNvPr id="606" name="Google Shape;606;g2138ad6a8a1_4_95"/>
          <p:cNvSpPr txBox="1"/>
          <p:nvPr/>
        </p:nvSpPr>
        <p:spPr>
          <a:xfrm>
            <a:off x="444843" y="552504"/>
            <a:ext cx="48685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Building Institution Database</a:t>
            </a:r>
            <a:endParaRPr>
              <a:latin typeface="EB Garamond SemiBold"/>
              <a:ea typeface="EB Garamond SemiBold"/>
              <a:cs typeface="EB Garamond SemiBold"/>
              <a:sym typeface="EB Garamond SemiBold"/>
            </a:endParaRPr>
          </a:p>
        </p:txBody>
      </p:sp>
      <p:sp>
        <p:nvSpPr>
          <p:cNvPr id="607" name="Google Shape;607;g2138ad6a8a1_4_95"/>
          <p:cNvSpPr txBox="1"/>
          <p:nvPr/>
        </p:nvSpPr>
        <p:spPr>
          <a:xfrm>
            <a:off x="506627" y="4353805"/>
            <a:ext cx="4992000" cy="23088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IDEAS ranking</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Academic Oriented </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Comprehensive ranking that include non-university institutions</a:t>
            </a:r>
            <a:endParaRPr>
              <a:latin typeface="EB Garamond Medium"/>
              <a:ea typeface="EB Garamond Medium"/>
              <a:cs typeface="EB Garamond Medium"/>
              <a:sym typeface="EB Garamond Medium"/>
            </a:endParaRPr>
          </a:p>
          <a:p>
            <a:pPr indent="-285750" lvl="0" marL="285750" marR="0" rtl="0" algn="l">
              <a:spcBef>
                <a:spcPts val="0"/>
              </a:spcBef>
              <a:spcAft>
                <a:spcPts val="0"/>
              </a:spcAft>
              <a:buClr>
                <a:schemeClr val="dk1"/>
              </a:buClr>
              <a:buSzPts val="1800"/>
              <a:buFont typeface="EB Garamond Medium"/>
              <a:buChar char="•"/>
            </a:pPr>
            <a:r>
              <a:rPr lang="en-US" sz="1800">
                <a:solidFill>
                  <a:schemeClr val="dk1"/>
                </a:solidFill>
                <a:latin typeface="EB Garamond Medium"/>
                <a:ea typeface="EB Garamond Medium"/>
                <a:cs typeface="EB Garamond Medium"/>
                <a:sym typeface="EB Garamond Medium"/>
              </a:rPr>
              <a:t>Full record linkage </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Common word is removed (“university of”)</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Take the highest score </a:t>
            </a:r>
            <a:endParaRPr>
              <a:latin typeface="EB Garamond Medium"/>
              <a:ea typeface="EB Garamond Medium"/>
              <a:cs typeface="EB Garamond Medium"/>
              <a:sym typeface="EB Garamond Medium"/>
            </a:endParaRPr>
          </a:p>
          <a:p>
            <a:pPr indent="-285750" lvl="1" marL="742950" marR="0" rtl="0" algn="l">
              <a:spcBef>
                <a:spcPts val="0"/>
              </a:spcBef>
              <a:spcAft>
                <a:spcPts val="0"/>
              </a:spcAft>
              <a:buClr>
                <a:schemeClr val="dk1"/>
              </a:buClr>
              <a:buSzPts val="1800"/>
              <a:buFont typeface="EB Garamond Medium"/>
              <a:buChar char="•"/>
            </a:pPr>
            <a:r>
              <a:rPr i="0" lang="en-US" sz="1800" u="none" cap="none" strike="noStrike">
                <a:solidFill>
                  <a:schemeClr val="dk1"/>
                </a:solidFill>
                <a:latin typeface="EB Garamond Medium"/>
                <a:ea typeface="EB Garamond Medium"/>
                <a:cs typeface="EB Garamond Medium"/>
                <a:sym typeface="EB Garamond Medium"/>
              </a:rPr>
              <a:t>Exactly 200 institutions were matched</a:t>
            </a:r>
            <a:endParaRPr>
              <a:latin typeface="EB Garamond Medium"/>
              <a:ea typeface="EB Garamond Medium"/>
              <a:cs typeface="EB Garamond Medium"/>
              <a:sym typeface="EB Garamond Medium"/>
            </a:endParaRPr>
          </a:p>
        </p:txBody>
      </p:sp>
      <p:pic>
        <p:nvPicPr>
          <p:cNvPr descr="Graphical user interface, application&#10;&#10;Description automatically generated with medium confidence" id="608" name="Google Shape;608;g2138ad6a8a1_4_95"/>
          <p:cNvPicPr preferRelativeResize="0"/>
          <p:nvPr/>
        </p:nvPicPr>
        <p:blipFill rotWithShape="1">
          <a:blip r:embed="rId3">
            <a:alphaModFix/>
          </a:blip>
          <a:srcRect b="0" l="0" r="0" t="0"/>
          <a:stretch/>
        </p:blipFill>
        <p:spPr>
          <a:xfrm>
            <a:off x="509052" y="1106616"/>
            <a:ext cx="4740144" cy="3014363"/>
          </a:xfrm>
          <a:prstGeom prst="rect">
            <a:avLst/>
          </a:prstGeom>
          <a:noFill/>
          <a:ln>
            <a:noFill/>
          </a:ln>
          <a:effectLst>
            <a:outerShdw blurRad="50800" sx="102000" rotWithShape="0" algn="ctr" dir="5400000" dist="50800" sy="102000">
              <a:srgbClr val="000000">
                <a:alpha val="38823"/>
              </a:srgbClr>
            </a:outerShdw>
          </a:effectLst>
        </p:spPr>
      </p:pic>
      <p:pic>
        <p:nvPicPr>
          <p:cNvPr descr="Graphical user interface, application, table, Excel&#10;&#10;Description automatically generated" id="609" name="Google Shape;609;g2138ad6a8a1_4_95"/>
          <p:cNvPicPr preferRelativeResize="0"/>
          <p:nvPr/>
        </p:nvPicPr>
        <p:blipFill rotWithShape="1">
          <a:blip r:embed="rId4">
            <a:alphaModFix/>
          </a:blip>
          <a:srcRect b="0" l="0" r="0" t="0"/>
          <a:stretch/>
        </p:blipFill>
        <p:spPr>
          <a:xfrm>
            <a:off x="5634681" y="666571"/>
            <a:ext cx="6112476" cy="4860960"/>
          </a:xfrm>
          <a:prstGeom prst="rect">
            <a:avLst/>
          </a:prstGeom>
          <a:noFill/>
          <a:ln>
            <a:noFill/>
          </a:ln>
          <a:effectLst>
            <a:outerShdw blurRad="50800" sx="100873" rotWithShape="0" algn="ctr" dir="5400000" dist="50800" sy="100873">
              <a:srgbClr val="000000">
                <a:alpha val="42745"/>
              </a:srgbClr>
            </a:outerShdw>
          </a:effectLst>
        </p:spPr>
      </p:pic>
      <p:sp>
        <p:nvSpPr>
          <p:cNvPr id="610" name="Google Shape;610;g2138ad6a8a1_4_9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14" name="Shape 614"/>
        <p:cNvGrpSpPr/>
        <p:nvPr/>
      </p:nvGrpSpPr>
      <p:grpSpPr>
        <a:xfrm>
          <a:off x="0" y="0"/>
          <a:ext cx="0" cy="0"/>
          <a:chOff x="0" y="0"/>
          <a:chExt cx="0" cy="0"/>
        </a:xfrm>
      </p:grpSpPr>
      <p:sp>
        <p:nvSpPr>
          <p:cNvPr id="615" name="Google Shape;615;g2138ad6a8a1_4_102"/>
          <p:cNvSpPr txBox="1"/>
          <p:nvPr/>
        </p:nvSpPr>
        <p:spPr>
          <a:xfrm>
            <a:off x="444843" y="552504"/>
            <a:ext cx="4868562"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Database Outlook</a:t>
            </a:r>
            <a:endParaRPr>
              <a:latin typeface="EB Garamond SemiBold"/>
              <a:ea typeface="EB Garamond SemiBold"/>
              <a:cs typeface="EB Garamond SemiBold"/>
              <a:sym typeface="EB Garamond SemiBold"/>
            </a:endParaRPr>
          </a:p>
        </p:txBody>
      </p:sp>
      <p:graphicFrame>
        <p:nvGraphicFramePr>
          <p:cNvPr id="616" name="Google Shape;616;g2138ad6a8a1_4_102"/>
          <p:cNvGraphicFramePr/>
          <p:nvPr/>
        </p:nvGraphicFramePr>
        <p:xfrm>
          <a:off x="9116195" y="961310"/>
          <a:ext cx="3000000" cy="3000000"/>
        </p:xfrm>
        <a:graphic>
          <a:graphicData uri="http://schemas.openxmlformats.org/drawingml/2006/table">
            <a:tbl>
              <a:tblPr bandRow="1" firstRow="1">
                <a:noFill/>
                <a:tableStyleId>{2781D7E0-C199-4DA7-B744-0B5E1C8235B4}</a:tableStyleId>
              </a:tblPr>
              <a:tblGrid>
                <a:gridCol w="1668150"/>
              </a:tblGrid>
              <a:tr h="385400">
                <a:tc>
                  <a:txBody>
                    <a:bodyPr/>
                    <a:lstStyle/>
                    <a:p>
                      <a:pPr indent="0" lvl="0" marL="0" marR="0" rtl="0" algn="ctr">
                        <a:spcBef>
                          <a:spcPts val="0"/>
                        </a:spcBef>
                        <a:spcAft>
                          <a:spcPts val="0"/>
                        </a:spcAft>
                        <a:buNone/>
                      </a:pPr>
                      <a:r>
                        <a:rPr i="1" lang="en-US" sz="1800" u="none" cap="none" strike="noStrike">
                          <a:solidFill>
                            <a:schemeClr val="dk1"/>
                          </a:solidFill>
                        </a:rPr>
                        <a:t>Affiliation id</a:t>
                      </a:r>
                      <a:endParaRPr/>
                    </a:p>
                  </a:txBody>
                  <a:tcPr marT="45725" marB="45725" marR="91450" marL="91450"/>
                </a:tc>
              </a:tr>
              <a:tr h="663775">
                <a:tc>
                  <a:txBody>
                    <a:bodyPr/>
                    <a:lstStyle/>
                    <a:p>
                      <a:pPr indent="0" lvl="0" marL="0" marR="0" rtl="0" algn="ctr">
                        <a:spcBef>
                          <a:spcPts val="0"/>
                        </a:spcBef>
                        <a:spcAft>
                          <a:spcPts val="0"/>
                        </a:spcAft>
                        <a:buNone/>
                      </a:pPr>
                      <a:r>
                        <a:rPr lang="en-US" sz="1800" u="none" cap="none" strike="noStrike"/>
                        <a:t>Institution1 Name</a:t>
                      </a:r>
                      <a:endParaRPr/>
                    </a:p>
                  </a:txBody>
                  <a:tcPr marT="45725" marB="45725" marR="91450" marL="91450"/>
                </a:tc>
              </a:tr>
              <a:tr h="462625">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Ranking</a:t>
                      </a:r>
                      <a:endParaRPr/>
                    </a:p>
                  </a:txBody>
                  <a:tcPr marT="45725" marB="45725" marR="91450" marL="91450"/>
                </a:tc>
              </a:tr>
              <a:tr h="529575">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r>
            </a:tbl>
          </a:graphicData>
        </a:graphic>
      </p:graphicFrame>
      <p:graphicFrame>
        <p:nvGraphicFramePr>
          <p:cNvPr id="617" name="Google Shape;617;g2138ad6a8a1_4_102"/>
          <p:cNvGraphicFramePr/>
          <p:nvPr/>
        </p:nvGraphicFramePr>
        <p:xfrm>
          <a:off x="573562" y="2859204"/>
          <a:ext cx="3000000" cy="3000000"/>
        </p:xfrm>
        <a:graphic>
          <a:graphicData uri="http://schemas.openxmlformats.org/drawingml/2006/table">
            <a:tbl>
              <a:tblPr bandRow="1" firstRow="1">
                <a:noFill/>
                <a:tableStyleId>{D4F63C4D-A322-46E0-AFE0-CC438DA3C204}</a:tableStyleId>
              </a:tblPr>
              <a:tblGrid>
                <a:gridCol w="1668150"/>
              </a:tblGrid>
              <a:tr h="487100">
                <a:tc>
                  <a:txBody>
                    <a:bodyPr/>
                    <a:lstStyle/>
                    <a:p>
                      <a:pPr indent="0" lvl="0" marL="0" marR="0" rtl="0" algn="ctr">
                        <a:spcBef>
                          <a:spcPts val="0"/>
                        </a:spcBef>
                        <a:spcAft>
                          <a:spcPts val="0"/>
                        </a:spcAft>
                        <a:buNone/>
                      </a:pPr>
                      <a:r>
                        <a:rPr lang="en-US" sz="1800" u="none" cap="none" strike="noStrike">
                          <a:solidFill>
                            <a:schemeClr val="dk1"/>
                          </a:solidFill>
                        </a:rPr>
                        <a:t>Article</a:t>
                      </a:r>
                      <a:endParaRPr i="1" sz="1800" u="none" cap="none" strike="noStrike">
                        <a:solidFill>
                          <a:schemeClr val="dk1"/>
                        </a:solidFill>
                      </a:endParaRPr>
                    </a:p>
                  </a:txBody>
                  <a:tcPr marT="45725" marB="45725" marR="91450" marL="91450"/>
                </a:tc>
              </a:tr>
              <a:tr h="564250">
                <a:tc>
                  <a:txBody>
                    <a:bodyPr/>
                    <a:lstStyle/>
                    <a:p>
                      <a:pPr indent="0" lvl="0" marL="0" marR="0" rtl="0" algn="ctr">
                        <a:spcBef>
                          <a:spcPts val="0"/>
                        </a:spcBef>
                        <a:spcAft>
                          <a:spcPts val="0"/>
                        </a:spcAft>
                        <a:buNone/>
                      </a:pPr>
                      <a:r>
                        <a:rPr lang="en-US" sz="1800" u="none" cap="none" strike="noStrike"/>
                        <a:t>DOI</a:t>
                      </a:r>
                      <a:endParaRPr/>
                    </a:p>
                  </a:txBody>
                  <a:tcPr marT="45725" marB="45725" marR="91450" marL="91450"/>
                </a:tc>
              </a:tr>
              <a:tr h="595300">
                <a:tc>
                  <a:txBody>
                    <a:bodyPr/>
                    <a:lstStyle/>
                    <a:p>
                      <a:pPr indent="0" lvl="0" marL="0" marR="0" rtl="0" algn="ctr">
                        <a:spcBef>
                          <a:spcPts val="0"/>
                        </a:spcBef>
                        <a:spcAft>
                          <a:spcPts val="0"/>
                        </a:spcAft>
                        <a:buNone/>
                      </a:pPr>
                      <a:r>
                        <a:rPr lang="en-US" sz="1800" u="none" cap="none" strike="noStrike"/>
                        <a:t>Abstract</a:t>
                      </a:r>
                      <a:endParaRPr/>
                    </a:p>
                    <a:p>
                      <a:pPr indent="0" lvl="0" marL="0" marR="0" rtl="0" algn="ctr">
                        <a:spcBef>
                          <a:spcPts val="0"/>
                        </a:spcBef>
                        <a:spcAft>
                          <a:spcPts val="0"/>
                        </a:spcAft>
                        <a:buNone/>
                      </a:pPr>
                      <a:r>
                        <a:rPr lang="en-US" sz="1800" u="none" cap="none" strike="noStrike"/>
                        <a:t>...</a:t>
                      </a:r>
                      <a:endParaRPr/>
                    </a:p>
                  </a:txBody>
                  <a:tcPr marT="45725" marB="45725" marR="91450" marL="91450"/>
                </a:tc>
              </a:tr>
            </a:tbl>
          </a:graphicData>
        </a:graphic>
      </p:graphicFrame>
      <p:graphicFrame>
        <p:nvGraphicFramePr>
          <p:cNvPr id="618" name="Google Shape;618;g2138ad6a8a1_4_102"/>
          <p:cNvGraphicFramePr/>
          <p:nvPr/>
        </p:nvGraphicFramePr>
        <p:xfrm>
          <a:off x="6078753" y="496248"/>
          <a:ext cx="3000000" cy="3000000"/>
        </p:xfrm>
        <a:graphic>
          <a:graphicData uri="http://schemas.openxmlformats.org/drawingml/2006/table">
            <a:tbl>
              <a:tblPr bandRow="1" firstRow="1">
                <a:noFill/>
                <a:tableStyleId>{2781D7E0-C199-4DA7-B744-0B5E1C8235B4}</a:tableStyleId>
              </a:tblPr>
              <a:tblGrid>
                <a:gridCol w="1668150"/>
              </a:tblGrid>
              <a:tr h="481325">
                <a:tc>
                  <a:txBody>
                    <a:bodyPr/>
                    <a:lstStyle/>
                    <a:p>
                      <a:pPr indent="0" lvl="0" marL="0" marR="0" rtl="0" algn="ctr">
                        <a:spcBef>
                          <a:spcPts val="0"/>
                        </a:spcBef>
                        <a:spcAft>
                          <a:spcPts val="0"/>
                        </a:spcAft>
                        <a:buNone/>
                      </a:pPr>
                      <a:r>
                        <a:rPr i="1" lang="en-US" sz="1800" u="none" cap="none" strike="noStrike">
                          <a:solidFill>
                            <a:schemeClr val="dk1"/>
                          </a:solidFill>
                        </a:rPr>
                        <a:t>Author</a:t>
                      </a:r>
                      <a:endParaRPr/>
                    </a:p>
                  </a:txBody>
                  <a:tcPr marT="45725" marB="45725" marR="91450" marL="91450"/>
                </a:tc>
              </a:tr>
              <a:tr h="499725">
                <a:tc>
                  <a:txBody>
                    <a:bodyPr/>
                    <a:lstStyle/>
                    <a:p>
                      <a:pPr indent="0" lvl="0" marL="0" marR="0" rtl="0" algn="ctr">
                        <a:spcBef>
                          <a:spcPts val="0"/>
                        </a:spcBef>
                        <a:spcAft>
                          <a:spcPts val="0"/>
                        </a:spcAft>
                        <a:buNone/>
                      </a:pPr>
                      <a:r>
                        <a:rPr lang="en-US" sz="1800" u="none" cap="none" strike="noStrike"/>
                        <a:t>Author1 id</a:t>
                      </a:r>
                      <a:endParaRPr/>
                    </a:p>
                  </a:txBody>
                  <a:tcPr marT="45725" marB="45725" marR="91450" marL="91450"/>
                </a:tc>
              </a:tr>
              <a:tr h="491575">
                <a:tc>
                  <a:txBody>
                    <a:bodyPr/>
                    <a:lstStyle/>
                    <a:p>
                      <a:pPr indent="0" lvl="0" marL="0" marR="0" rtl="0" algn="ctr">
                        <a:spcBef>
                          <a:spcPts val="0"/>
                        </a:spcBef>
                        <a:spcAft>
                          <a:spcPts val="0"/>
                        </a:spcAft>
                        <a:buNone/>
                      </a:pPr>
                      <a:r>
                        <a:rPr lang="en-US" sz="1800" u="none" cap="none" strike="noStrike"/>
                        <a:t>Email suffix</a:t>
                      </a:r>
                      <a:endParaRPr/>
                    </a:p>
                  </a:txBody>
                  <a:tcPr marT="45725" marB="45725" marR="91450" marL="91450"/>
                </a:tc>
              </a:tr>
              <a:tr h="568750">
                <a:tc>
                  <a:txBody>
                    <a:bodyPr/>
                    <a:lstStyle/>
                    <a:p>
                      <a:pPr indent="0" lvl="0" marL="0" marR="0" rtl="0" algn="ctr">
                        <a:spcBef>
                          <a:spcPts val="0"/>
                        </a:spcBef>
                        <a:spcAft>
                          <a:spcPts val="0"/>
                        </a:spcAft>
                        <a:buNone/>
                      </a:pPr>
                      <a:r>
                        <a:rPr lang="en-US" sz="1800" u="none" cap="none" strike="noStrike"/>
                        <a:t>Affiliation id</a:t>
                      </a:r>
                      <a:endParaRPr sz="1800" u="none" cap="none" strike="noStrike"/>
                    </a:p>
                  </a:txBody>
                  <a:tcPr marT="45725" marB="45725" marR="91450" marL="91450"/>
                </a:tc>
              </a:tr>
            </a:tbl>
          </a:graphicData>
        </a:graphic>
      </p:graphicFrame>
      <p:graphicFrame>
        <p:nvGraphicFramePr>
          <p:cNvPr id="619" name="Google Shape;619;g2138ad6a8a1_4_102"/>
          <p:cNvGraphicFramePr/>
          <p:nvPr/>
        </p:nvGraphicFramePr>
        <p:xfrm>
          <a:off x="3196281" y="1734731"/>
          <a:ext cx="3000000" cy="3000000"/>
        </p:xfrm>
        <a:graphic>
          <a:graphicData uri="http://schemas.openxmlformats.org/drawingml/2006/table">
            <a:tbl>
              <a:tblPr bandRow="1" firstRow="1">
                <a:noFill/>
                <a:tableStyleId>{2781D7E0-C199-4DA7-B744-0B5E1C8235B4}</a:tableStyleId>
              </a:tblPr>
              <a:tblGrid>
                <a:gridCol w="1668150"/>
              </a:tblGrid>
              <a:tr h="503800">
                <a:tc>
                  <a:txBody>
                    <a:bodyPr/>
                    <a:lstStyle/>
                    <a:p>
                      <a:pPr indent="0" lvl="0" marL="0" marR="0" rtl="0" algn="ctr">
                        <a:spcBef>
                          <a:spcPts val="0"/>
                        </a:spcBef>
                        <a:spcAft>
                          <a:spcPts val="0"/>
                        </a:spcAft>
                        <a:buNone/>
                      </a:pPr>
                      <a:r>
                        <a:rPr i="1" lang="en-US" sz="1800" u="none" cap="none" strike="noStrike">
                          <a:solidFill>
                            <a:schemeClr val="dk1"/>
                          </a:solidFill>
                        </a:rPr>
                        <a:t>Author-Article</a:t>
                      </a:r>
                      <a:endParaRPr/>
                    </a:p>
                  </a:txBody>
                  <a:tcPr marT="45725" marB="45725" marR="91450" marL="91450"/>
                </a:tc>
              </a:tr>
              <a:tr h="523075">
                <a:tc>
                  <a:txBody>
                    <a:bodyPr/>
                    <a:lstStyle/>
                    <a:p>
                      <a:pPr indent="0" lvl="0" marL="0" marR="0" rtl="0" algn="ctr">
                        <a:spcBef>
                          <a:spcPts val="0"/>
                        </a:spcBef>
                        <a:spcAft>
                          <a:spcPts val="0"/>
                        </a:spcAft>
                        <a:buNone/>
                      </a:pPr>
                      <a:r>
                        <a:rPr lang="en-US" sz="1800" u="none" cap="none" strike="noStrike"/>
                        <a:t>Author1 id</a:t>
                      </a:r>
                      <a:endParaRPr/>
                    </a:p>
                  </a:txBody>
                  <a:tcPr marT="45725" marB="45725" marR="91450" marL="91450"/>
                </a:tc>
              </a:tr>
              <a:tr h="484875">
                <a:tc>
                  <a:txBody>
                    <a:bodyPr/>
                    <a:lstStyle/>
                    <a:p>
                      <a:pPr indent="0" lvl="0" marL="0" marR="0" rtl="0" algn="ctr">
                        <a:spcBef>
                          <a:spcPts val="0"/>
                        </a:spcBef>
                        <a:spcAft>
                          <a:spcPts val="0"/>
                        </a:spcAft>
                        <a:buNone/>
                      </a:pPr>
                      <a:r>
                        <a:rPr lang="en-US" sz="1800" u="none" cap="none" strike="noStrike"/>
                        <a:t>DOI</a:t>
                      </a:r>
                      <a:endParaRPr/>
                    </a:p>
                  </a:txBody>
                  <a:tcPr marT="45725" marB="45725" marR="91450" marL="91450"/>
                </a:tc>
              </a:tr>
            </a:tbl>
          </a:graphicData>
        </a:graphic>
      </p:graphicFrame>
      <p:cxnSp>
        <p:nvCxnSpPr>
          <p:cNvPr id="620" name="Google Shape;620;g2138ad6a8a1_4_102"/>
          <p:cNvCxnSpPr/>
          <p:nvPr/>
        </p:nvCxnSpPr>
        <p:spPr>
          <a:xfrm flipH="1" rot="10800000">
            <a:off x="2241724" y="3002625"/>
            <a:ext cx="954600" cy="702300"/>
          </a:xfrm>
          <a:prstGeom prst="curvedConnector3">
            <a:avLst>
              <a:gd fmla="val 49998" name="adj1"/>
            </a:avLst>
          </a:prstGeom>
          <a:noFill/>
          <a:ln cap="flat" cmpd="sng" w="22225">
            <a:solidFill>
              <a:schemeClr val="accent1"/>
            </a:solidFill>
            <a:prstDash val="solid"/>
            <a:miter lim="800000"/>
            <a:headEnd len="sm" w="sm" type="none"/>
            <a:tailEnd len="sm" w="sm" type="none"/>
          </a:ln>
        </p:spPr>
      </p:cxnSp>
      <p:cxnSp>
        <p:nvCxnSpPr>
          <p:cNvPr id="621" name="Google Shape;621;g2138ad6a8a1_4_102"/>
          <p:cNvCxnSpPr/>
          <p:nvPr/>
        </p:nvCxnSpPr>
        <p:spPr>
          <a:xfrm flipH="1" rot="10800000">
            <a:off x="4795710" y="1256115"/>
            <a:ext cx="1300200" cy="12702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cxnSp>
        <p:nvCxnSpPr>
          <p:cNvPr id="622" name="Google Shape;622;g2138ad6a8a1_4_102"/>
          <p:cNvCxnSpPr/>
          <p:nvPr/>
        </p:nvCxnSpPr>
        <p:spPr>
          <a:xfrm flipH="1" rot="10800000">
            <a:off x="7746915" y="1075646"/>
            <a:ext cx="1369200" cy="11115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graphicFrame>
        <p:nvGraphicFramePr>
          <p:cNvPr id="623" name="Google Shape;623;g2138ad6a8a1_4_102"/>
          <p:cNvGraphicFramePr/>
          <p:nvPr/>
        </p:nvGraphicFramePr>
        <p:xfrm>
          <a:off x="4030361" y="4613639"/>
          <a:ext cx="3000000" cy="3000000"/>
        </p:xfrm>
        <a:graphic>
          <a:graphicData uri="http://schemas.openxmlformats.org/drawingml/2006/table">
            <a:tbl>
              <a:tblPr bandRow="1" firstRow="1">
                <a:noFill/>
                <a:tableStyleId>{44EABFD2-F327-4818-A74E-7E8B377A0AA9}</a:tableStyleId>
              </a:tblPr>
              <a:tblGrid>
                <a:gridCol w="1668150"/>
              </a:tblGrid>
              <a:tr h="503800">
                <a:tc>
                  <a:txBody>
                    <a:bodyPr/>
                    <a:lstStyle/>
                    <a:p>
                      <a:pPr indent="0" lvl="0" marL="0" marR="0" rtl="0" algn="ctr">
                        <a:spcBef>
                          <a:spcPts val="0"/>
                        </a:spcBef>
                        <a:spcAft>
                          <a:spcPts val="0"/>
                        </a:spcAft>
                        <a:buNone/>
                      </a:pPr>
                      <a:r>
                        <a:rPr lang="en-US" sz="1800" u="none" cap="none" strike="noStrike">
                          <a:solidFill>
                            <a:schemeClr val="dk1"/>
                          </a:solidFill>
                        </a:rPr>
                        <a:t>Author-Article</a:t>
                      </a:r>
                      <a:endParaRPr i="1" sz="1800" u="none" cap="none" strike="noStrike">
                        <a:solidFill>
                          <a:schemeClr val="dk1"/>
                        </a:solidFill>
                      </a:endParaRPr>
                    </a:p>
                  </a:txBody>
                  <a:tcPr marT="45725" marB="45725" marR="91450" marL="91450"/>
                </a:tc>
              </a:tr>
              <a:tr h="523075">
                <a:tc>
                  <a:txBody>
                    <a:bodyPr/>
                    <a:lstStyle/>
                    <a:p>
                      <a:pPr indent="0" lvl="0" marL="0" marR="0" rtl="0" algn="ctr">
                        <a:spcBef>
                          <a:spcPts val="0"/>
                        </a:spcBef>
                        <a:spcAft>
                          <a:spcPts val="0"/>
                        </a:spcAft>
                        <a:buNone/>
                      </a:pPr>
                      <a:r>
                        <a:rPr lang="en-US" sz="1800" u="none" cap="none" strike="noStrike"/>
                        <a:t>Author2 id</a:t>
                      </a:r>
                      <a:endParaRPr/>
                    </a:p>
                  </a:txBody>
                  <a:tcPr marT="45725" marB="45725" marR="91450" marL="91450"/>
                </a:tc>
              </a:tr>
              <a:tr h="484875">
                <a:tc>
                  <a:txBody>
                    <a:bodyPr/>
                    <a:lstStyle/>
                    <a:p>
                      <a:pPr indent="0" lvl="0" marL="0" marR="0" rtl="0" algn="ctr">
                        <a:spcBef>
                          <a:spcPts val="0"/>
                        </a:spcBef>
                        <a:spcAft>
                          <a:spcPts val="0"/>
                        </a:spcAft>
                        <a:buNone/>
                      </a:pPr>
                      <a:r>
                        <a:rPr lang="en-US" sz="1800" u="none" cap="none" strike="noStrike"/>
                        <a:t>DOI</a:t>
                      </a:r>
                      <a:endParaRPr/>
                    </a:p>
                  </a:txBody>
                  <a:tcPr marT="45725" marB="45725" marR="91450" marL="91450"/>
                </a:tc>
              </a:tr>
            </a:tbl>
          </a:graphicData>
        </a:graphic>
      </p:graphicFrame>
      <p:cxnSp>
        <p:nvCxnSpPr>
          <p:cNvPr id="624" name="Google Shape;624;g2138ad6a8a1_4_102"/>
          <p:cNvCxnSpPr/>
          <p:nvPr/>
        </p:nvCxnSpPr>
        <p:spPr>
          <a:xfrm>
            <a:off x="2241724" y="3704925"/>
            <a:ext cx="2257500" cy="2186100"/>
          </a:xfrm>
          <a:prstGeom prst="curvedConnector3">
            <a:avLst>
              <a:gd fmla="val 50000" name="adj1"/>
            </a:avLst>
          </a:prstGeom>
          <a:noFill/>
          <a:ln cap="flat" cmpd="sng" w="22225">
            <a:solidFill>
              <a:schemeClr val="accent1"/>
            </a:solidFill>
            <a:prstDash val="solid"/>
            <a:miter lim="800000"/>
            <a:headEnd len="sm" w="sm" type="none"/>
            <a:tailEnd len="sm" w="sm" type="none"/>
          </a:ln>
        </p:spPr>
      </p:cxnSp>
      <p:cxnSp>
        <p:nvCxnSpPr>
          <p:cNvPr id="625" name="Google Shape;625;g2138ad6a8a1_4_102"/>
          <p:cNvCxnSpPr/>
          <p:nvPr/>
        </p:nvCxnSpPr>
        <p:spPr>
          <a:xfrm flipH="1" rot="10800000">
            <a:off x="5632050" y="4609825"/>
            <a:ext cx="1383600" cy="849600"/>
          </a:xfrm>
          <a:prstGeom prst="curvedConnector3">
            <a:avLst>
              <a:gd fmla="val 50000" name="adj1"/>
            </a:avLst>
          </a:prstGeom>
          <a:noFill/>
          <a:ln cap="flat" cmpd="sng" w="22225">
            <a:solidFill>
              <a:schemeClr val="accent1"/>
            </a:solidFill>
            <a:prstDash val="solid"/>
            <a:miter lim="800000"/>
            <a:headEnd len="sm" w="sm" type="none"/>
            <a:tailEnd len="sm" w="sm" type="none"/>
          </a:ln>
        </p:spPr>
      </p:cxnSp>
      <p:graphicFrame>
        <p:nvGraphicFramePr>
          <p:cNvPr id="626" name="Google Shape;626;g2138ad6a8a1_4_102"/>
          <p:cNvGraphicFramePr/>
          <p:nvPr/>
        </p:nvGraphicFramePr>
        <p:xfrm>
          <a:off x="9983226" y="4462391"/>
          <a:ext cx="3000000" cy="3000000"/>
        </p:xfrm>
        <a:graphic>
          <a:graphicData uri="http://schemas.openxmlformats.org/drawingml/2006/table">
            <a:tbl>
              <a:tblPr bandRow="1" firstRow="1">
                <a:noFill/>
                <a:tableStyleId>{44EABFD2-F327-4818-A74E-7E8B377A0AA9}</a:tableStyleId>
              </a:tblPr>
              <a:tblGrid>
                <a:gridCol w="1668150"/>
              </a:tblGrid>
              <a:tr h="385400">
                <a:tc>
                  <a:txBody>
                    <a:bodyPr/>
                    <a:lstStyle/>
                    <a:p>
                      <a:pPr indent="0" lvl="0" marL="0" marR="0" rtl="0" algn="ctr">
                        <a:spcBef>
                          <a:spcPts val="0"/>
                        </a:spcBef>
                        <a:spcAft>
                          <a:spcPts val="0"/>
                        </a:spcAft>
                        <a:buNone/>
                      </a:pPr>
                      <a:r>
                        <a:rPr lang="en-US" sz="1800" u="none" cap="none" strike="noStrike">
                          <a:solidFill>
                            <a:schemeClr val="dk1"/>
                          </a:solidFill>
                        </a:rPr>
                        <a:t>Affiliation id</a:t>
                      </a:r>
                      <a:endParaRPr i="1" sz="1800" u="none" cap="none" strike="noStrike">
                        <a:solidFill>
                          <a:schemeClr val="dk1"/>
                        </a:solidFill>
                      </a:endParaRPr>
                    </a:p>
                  </a:txBody>
                  <a:tcPr marT="45725" marB="45725" marR="91450" marL="91450"/>
                </a:tc>
              </a:tr>
              <a:tr h="663775">
                <a:tc>
                  <a:txBody>
                    <a:bodyPr/>
                    <a:lstStyle/>
                    <a:p>
                      <a:pPr indent="0" lvl="0" marL="0" marR="0" rtl="0" algn="ctr">
                        <a:spcBef>
                          <a:spcPts val="0"/>
                        </a:spcBef>
                        <a:spcAft>
                          <a:spcPts val="0"/>
                        </a:spcAft>
                        <a:buNone/>
                      </a:pPr>
                      <a:r>
                        <a:rPr lang="en-US" sz="1800" u="none" cap="none" strike="noStrike"/>
                        <a:t>Institution2 Name</a:t>
                      </a:r>
                      <a:endParaRPr/>
                    </a:p>
                  </a:txBody>
                  <a:tcPr marT="45725" marB="45725" marR="91450" marL="91450"/>
                </a:tc>
              </a:tr>
              <a:tr h="462625">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Ranking</a:t>
                      </a:r>
                      <a:endParaRPr/>
                    </a:p>
                  </a:txBody>
                  <a:tcPr marT="45725" marB="45725" marR="91450" marL="91450"/>
                </a:tc>
              </a:tr>
              <a:tr h="529575">
                <a:tc>
                  <a:txBody>
                    <a:bodyPr/>
                    <a:lstStyle/>
                    <a:p>
                      <a:pPr indent="0" lvl="0" marL="0" marR="0" rtl="0" algn="ctr">
                        <a:spcBef>
                          <a:spcPts val="0"/>
                        </a:spcBef>
                        <a:spcAft>
                          <a:spcPts val="0"/>
                        </a:spcAft>
                        <a:buNone/>
                      </a:pPr>
                      <a:r>
                        <a:rPr lang="en-US" sz="1800" u="none" cap="none" strike="noStrike"/>
                        <a:t>…</a:t>
                      </a:r>
                      <a:endParaRPr/>
                    </a:p>
                  </a:txBody>
                  <a:tcPr marT="45725" marB="45725" marR="91450" marL="91450"/>
                </a:tc>
              </a:tr>
            </a:tbl>
          </a:graphicData>
        </a:graphic>
      </p:graphicFrame>
      <p:graphicFrame>
        <p:nvGraphicFramePr>
          <p:cNvPr id="627" name="Google Shape;627;g2138ad6a8a1_4_102"/>
          <p:cNvGraphicFramePr/>
          <p:nvPr/>
        </p:nvGraphicFramePr>
        <p:xfrm>
          <a:off x="6945784" y="3997329"/>
          <a:ext cx="3000000" cy="3000000"/>
        </p:xfrm>
        <a:graphic>
          <a:graphicData uri="http://schemas.openxmlformats.org/drawingml/2006/table">
            <a:tbl>
              <a:tblPr bandRow="1" firstRow="1">
                <a:noFill/>
                <a:tableStyleId>{44EABFD2-F327-4818-A74E-7E8B377A0AA9}</a:tableStyleId>
              </a:tblPr>
              <a:tblGrid>
                <a:gridCol w="1668150"/>
              </a:tblGrid>
              <a:tr h="481325">
                <a:tc>
                  <a:txBody>
                    <a:bodyPr/>
                    <a:lstStyle/>
                    <a:p>
                      <a:pPr indent="0" lvl="0" marL="0" marR="0" rtl="0" algn="ctr">
                        <a:spcBef>
                          <a:spcPts val="0"/>
                        </a:spcBef>
                        <a:spcAft>
                          <a:spcPts val="0"/>
                        </a:spcAft>
                        <a:buNone/>
                      </a:pPr>
                      <a:r>
                        <a:rPr lang="en-US" sz="1800" u="none" cap="none" strike="noStrike">
                          <a:solidFill>
                            <a:schemeClr val="dk1"/>
                          </a:solidFill>
                        </a:rPr>
                        <a:t>Author</a:t>
                      </a:r>
                      <a:endParaRPr i="1" sz="1800" u="none" cap="none" strike="noStrike">
                        <a:solidFill>
                          <a:schemeClr val="dk1"/>
                        </a:solidFill>
                      </a:endParaRPr>
                    </a:p>
                  </a:txBody>
                  <a:tcPr marT="45725" marB="45725" marR="91450" marL="91450"/>
                </a:tc>
              </a:tr>
              <a:tr h="499725">
                <a:tc>
                  <a:txBody>
                    <a:bodyPr/>
                    <a:lstStyle/>
                    <a:p>
                      <a:pPr indent="0" lvl="0" marL="0" marR="0" rtl="0" algn="ctr">
                        <a:spcBef>
                          <a:spcPts val="0"/>
                        </a:spcBef>
                        <a:spcAft>
                          <a:spcPts val="0"/>
                        </a:spcAft>
                        <a:buNone/>
                      </a:pPr>
                      <a:r>
                        <a:rPr lang="en-US" sz="1800" u="none" cap="none" strike="noStrike"/>
                        <a:t>Author2 id</a:t>
                      </a:r>
                      <a:endParaRPr/>
                    </a:p>
                  </a:txBody>
                  <a:tcPr marT="45725" marB="45725" marR="91450" marL="91450"/>
                </a:tc>
              </a:tr>
              <a:tr h="491575">
                <a:tc>
                  <a:txBody>
                    <a:bodyPr/>
                    <a:lstStyle/>
                    <a:p>
                      <a:pPr indent="0" lvl="0" marL="0" marR="0" rtl="0" algn="ctr">
                        <a:spcBef>
                          <a:spcPts val="0"/>
                        </a:spcBef>
                        <a:spcAft>
                          <a:spcPts val="0"/>
                        </a:spcAft>
                        <a:buNone/>
                      </a:pPr>
                      <a:r>
                        <a:rPr lang="en-US" sz="1800" u="none" cap="none" strike="noStrike"/>
                        <a:t>Email suffix</a:t>
                      </a:r>
                      <a:endParaRPr/>
                    </a:p>
                  </a:txBody>
                  <a:tcPr marT="45725" marB="45725" marR="91450" marL="91450"/>
                </a:tc>
              </a:tr>
              <a:tr h="568750">
                <a:tc>
                  <a:txBody>
                    <a:bodyPr/>
                    <a:lstStyle/>
                    <a:p>
                      <a:pPr indent="0" lvl="0" marL="0" marR="0" rtl="0" algn="ctr">
                        <a:spcBef>
                          <a:spcPts val="0"/>
                        </a:spcBef>
                        <a:spcAft>
                          <a:spcPts val="0"/>
                        </a:spcAft>
                        <a:buNone/>
                      </a:pPr>
                      <a:r>
                        <a:rPr lang="en-US" sz="1800" u="none" cap="none" strike="noStrike"/>
                        <a:t>Affiliation id</a:t>
                      </a:r>
                      <a:endParaRPr sz="1800" u="none" cap="none" strike="noStrike"/>
                    </a:p>
                  </a:txBody>
                  <a:tcPr marT="45725" marB="45725" marR="91450" marL="91450"/>
                </a:tc>
              </a:tr>
            </a:tbl>
          </a:graphicData>
        </a:graphic>
      </p:graphicFrame>
      <p:cxnSp>
        <p:nvCxnSpPr>
          <p:cNvPr id="628" name="Google Shape;628;g2138ad6a8a1_4_102"/>
          <p:cNvCxnSpPr/>
          <p:nvPr/>
        </p:nvCxnSpPr>
        <p:spPr>
          <a:xfrm flipH="1" rot="10800000">
            <a:off x="8613946" y="4576727"/>
            <a:ext cx="1369200" cy="11115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sp>
        <p:nvSpPr>
          <p:cNvPr id="629" name="Google Shape;629;g2138ad6a8a1_4_102"/>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34" name="Shape 634"/>
        <p:cNvGrpSpPr/>
        <p:nvPr/>
      </p:nvGrpSpPr>
      <p:grpSpPr>
        <a:xfrm>
          <a:off x="0" y="0"/>
          <a:ext cx="0" cy="0"/>
          <a:chOff x="0" y="0"/>
          <a:chExt cx="0" cy="0"/>
        </a:xfrm>
      </p:grpSpPr>
      <p:sp>
        <p:nvSpPr>
          <p:cNvPr id="635" name="Google Shape;635;g213aa9d9a43_5_0"/>
          <p:cNvSpPr txBox="1"/>
          <p:nvPr/>
        </p:nvSpPr>
        <p:spPr>
          <a:xfrm>
            <a:off x="444842" y="552504"/>
            <a:ext cx="62154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Constructing Co-authorship links</a:t>
            </a:r>
            <a:endParaRPr sz="1100">
              <a:solidFill>
                <a:schemeClr val="dk1"/>
              </a:solidFill>
              <a:latin typeface="EB Garamond SemiBold"/>
              <a:ea typeface="EB Garamond SemiBold"/>
              <a:cs typeface="EB Garamond SemiBold"/>
              <a:sym typeface="EB Garamond SemiBold"/>
            </a:endParaRPr>
          </a:p>
        </p:txBody>
      </p:sp>
      <p:pic>
        <p:nvPicPr>
          <p:cNvPr descr="Graduation cap outline" id="636" name="Google Shape;636;g213aa9d9a43_5_0"/>
          <p:cNvPicPr preferRelativeResize="0"/>
          <p:nvPr/>
        </p:nvPicPr>
        <p:blipFill rotWithShape="1">
          <a:blip r:embed="rId3">
            <a:alphaModFix/>
          </a:blip>
          <a:srcRect b="0" l="0" r="0" t="0"/>
          <a:stretch/>
        </p:blipFill>
        <p:spPr>
          <a:xfrm>
            <a:off x="4337221" y="1748787"/>
            <a:ext cx="914400" cy="914400"/>
          </a:xfrm>
          <a:prstGeom prst="rect">
            <a:avLst/>
          </a:prstGeom>
          <a:noFill/>
          <a:ln>
            <a:noFill/>
          </a:ln>
        </p:spPr>
      </p:pic>
      <p:pic>
        <p:nvPicPr>
          <p:cNvPr descr="Graduation cap outline" id="637" name="Google Shape;637;g213aa9d9a43_5_0"/>
          <p:cNvPicPr preferRelativeResize="0"/>
          <p:nvPr/>
        </p:nvPicPr>
        <p:blipFill rotWithShape="1">
          <a:blip r:embed="rId3">
            <a:alphaModFix/>
          </a:blip>
          <a:srcRect b="0" l="0" r="0" t="0"/>
          <a:stretch/>
        </p:blipFill>
        <p:spPr>
          <a:xfrm>
            <a:off x="1268386" y="3807406"/>
            <a:ext cx="914400" cy="914400"/>
          </a:xfrm>
          <a:prstGeom prst="rect">
            <a:avLst/>
          </a:prstGeom>
          <a:noFill/>
          <a:ln>
            <a:noFill/>
          </a:ln>
        </p:spPr>
      </p:pic>
      <p:pic>
        <p:nvPicPr>
          <p:cNvPr descr="Graduation cap outline" id="638" name="Google Shape;638;g213aa9d9a43_5_0"/>
          <p:cNvPicPr preferRelativeResize="0"/>
          <p:nvPr/>
        </p:nvPicPr>
        <p:blipFill rotWithShape="1">
          <a:blip r:embed="rId3">
            <a:alphaModFix/>
          </a:blip>
          <a:srcRect b="0" l="0" r="0" t="0"/>
          <a:stretch/>
        </p:blipFill>
        <p:spPr>
          <a:xfrm>
            <a:off x="5059269" y="3622722"/>
            <a:ext cx="914400" cy="914400"/>
          </a:xfrm>
          <a:prstGeom prst="rect">
            <a:avLst/>
          </a:prstGeom>
          <a:noFill/>
          <a:ln>
            <a:noFill/>
          </a:ln>
        </p:spPr>
      </p:pic>
      <p:sp>
        <p:nvSpPr>
          <p:cNvPr id="639" name="Google Shape;639;g213aa9d9a43_5_0"/>
          <p:cNvSpPr txBox="1"/>
          <p:nvPr/>
        </p:nvSpPr>
        <p:spPr>
          <a:xfrm>
            <a:off x="444842" y="1124148"/>
            <a:ext cx="48067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Medium"/>
                <a:ea typeface="EB Garamond Medium"/>
                <a:cs typeface="EB Garamond Medium"/>
                <a:sym typeface="EB Garamond Medium"/>
              </a:rPr>
              <a:t>Article – Author – Institution – Ranking </a:t>
            </a:r>
            <a:endParaRPr>
              <a:latin typeface="EB Garamond Medium"/>
              <a:ea typeface="EB Garamond Medium"/>
              <a:cs typeface="EB Garamond Medium"/>
              <a:sym typeface="EB Garamond Medium"/>
            </a:endParaRPr>
          </a:p>
        </p:txBody>
      </p:sp>
      <p:sp>
        <p:nvSpPr>
          <p:cNvPr id="640" name="Google Shape;640;g213aa9d9a43_5_0"/>
          <p:cNvSpPr txBox="1"/>
          <p:nvPr/>
        </p:nvSpPr>
        <p:spPr>
          <a:xfrm>
            <a:off x="5251621" y="1899653"/>
            <a:ext cx="2095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Author D from </a:t>
            </a:r>
            <a:endParaRPr>
              <a:latin typeface="EB Garamond"/>
              <a:ea typeface="EB Garamond"/>
              <a:cs typeface="EB Garamond"/>
              <a:sym typeface="EB Garamond"/>
            </a:endParaRPr>
          </a:p>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UChicago (Rank 9)</a:t>
            </a:r>
            <a:endParaRPr>
              <a:latin typeface="EB Garamond"/>
              <a:ea typeface="EB Garamond"/>
              <a:cs typeface="EB Garamond"/>
              <a:sym typeface="EB Garamond"/>
            </a:endParaRPr>
          </a:p>
        </p:txBody>
      </p:sp>
      <p:sp>
        <p:nvSpPr>
          <p:cNvPr id="641" name="Google Shape;641;g213aa9d9a43_5_0"/>
          <p:cNvSpPr txBox="1"/>
          <p:nvPr/>
        </p:nvSpPr>
        <p:spPr>
          <a:xfrm>
            <a:off x="2182786" y="4007644"/>
            <a:ext cx="1601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Author B from LSE (Rank 1)</a:t>
            </a:r>
            <a:endParaRPr>
              <a:latin typeface="EB Garamond"/>
              <a:ea typeface="EB Garamond"/>
              <a:cs typeface="EB Garamond"/>
              <a:sym typeface="EB Garamond"/>
            </a:endParaRPr>
          </a:p>
        </p:txBody>
      </p:sp>
      <p:sp>
        <p:nvSpPr>
          <p:cNvPr id="642" name="Google Shape;642;g213aa9d9a43_5_0"/>
          <p:cNvSpPr txBox="1"/>
          <p:nvPr/>
        </p:nvSpPr>
        <p:spPr>
          <a:xfrm>
            <a:off x="5859780" y="3622722"/>
            <a:ext cx="1601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Author C from MIT (Rank 8)</a:t>
            </a:r>
            <a:endParaRPr>
              <a:latin typeface="EB Garamond"/>
              <a:ea typeface="EB Garamond"/>
              <a:cs typeface="EB Garamond"/>
              <a:sym typeface="EB Garamond"/>
            </a:endParaRPr>
          </a:p>
        </p:txBody>
      </p:sp>
      <p:pic>
        <p:nvPicPr>
          <p:cNvPr descr="Graduation cap outline" id="643" name="Google Shape;643;g213aa9d9a43_5_0"/>
          <p:cNvPicPr preferRelativeResize="0"/>
          <p:nvPr/>
        </p:nvPicPr>
        <p:blipFill rotWithShape="1">
          <a:blip r:embed="rId3">
            <a:alphaModFix/>
          </a:blip>
          <a:srcRect b="0" l="0" r="0" t="0"/>
          <a:stretch/>
        </p:blipFill>
        <p:spPr>
          <a:xfrm>
            <a:off x="444842" y="2098892"/>
            <a:ext cx="914400" cy="914400"/>
          </a:xfrm>
          <a:prstGeom prst="rect">
            <a:avLst/>
          </a:prstGeom>
          <a:noFill/>
          <a:ln>
            <a:noFill/>
          </a:ln>
        </p:spPr>
      </p:pic>
      <p:sp>
        <p:nvSpPr>
          <p:cNvPr id="644" name="Google Shape;644;g213aa9d9a43_5_0"/>
          <p:cNvSpPr txBox="1"/>
          <p:nvPr/>
        </p:nvSpPr>
        <p:spPr>
          <a:xfrm>
            <a:off x="1275367" y="2315955"/>
            <a:ext cx="1601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Author A from LSE (Rank 1)</a:t>
            </a:r>
            <a:endParaRPr>
              <a:latin typeface="EB Garamond"/>
              <a:ea typeface="EB Garamond"/>
              <a:cs typeface="EB Garamond"/>
              <a:sym typeface="EB Garamond"/>
            </a:endParaRPr>
          </a:p>
        </p:txBody>
      </p:sp>
      <p:cxnSp>
        <p:nvCxnSpPr>
          <p:cNvPr id="645" name="Google Shape;645;g213aa9d9a43_5_0"/>
          <p:cNvCxnSpPr>
            <a:endCxn id="641" idx="0"/>
          </p:cNvCxnSpPr>
          <p:nvPr/>
        </p:nvCxnSpPr>
        <p:spPr>
          <a:xfrm flipH="1" rot="-5400000">
            <a:off x="2224786" y="3249094"/>
            <a:ext cx="1385400" cy="131700"/>
          </a:xfrm>
          <a:prstGeom prst="curvedConnector3">
            <a:avLst>
              <a:gd fmla="val 50000" name="adj1"/>
            </a:avLst>
          </a:prstGeom>
          <a:noFill/>
          <a:ln cap="flat" cmpd="sng" w="19050">
            <a:solidFill>
              <a:schemeClr val="accent1"/>
            </a:solidFill>
            <a:prstDash val="solid"/>
            <a:miter lim="800000"/>
            <a:headEnd len="med" w="med" type="triangle"/>
            <a:tailEnd len="med" w="med" type="triangle"/>
          </a:ln>
        </p:spPr>
      </p:cxnSp>
      <p:cxnSp>
        <p:nvCxnSpPr>
          <p:cNvPr id="646" name="Google Shape;646;g213aa9d9a43_5_0"/>
          <p:cNvCxnSpPr/>
          <p:nvPr/>
        </p:nvCxnSpPr>
        <p:spPr>
          <a:xfrm flipH="1" rot="10800000">
            <a:off x="2848076" y="2298987"/>
            <a:ext cx="1508400" cy="364200"/>
          </a:xfrm>
          <a:prstGeom prst="curvedConnector3">
            <a:avLst>
              <a:gd fmla="val 46725" name="adj1"/>
            </a:avLst>
          </a:prstGeom>
          <a:noFill/>
          <a:ln cap="flat" cmpd="sng" w="19050">
            <a:solidFill>
              <a:schemeClr val="accent1"/>
            </a:solidFill>
            <a:prstDash val="solid"/>
            <a:miter lim="800000"/>
            <a:headEnd len="med" w="med" type="triangle"/>
            <a:tailEnd len="med" w="med" type="triangle"/>
          </a:ln>
        </p:spPr>
      </p:cxnSp>
      <p:cxnSp>
        <p:nvCxnSpPr>
          <p:cNvPr id="647" name="Google Shape;647;g213aa9d9a43_5_0"/>
          <p:cNvCxnSpPr>
            <a:stCxn id="638" idx="0"/>
          </p:cNvCxnSpPr>
          <p:nvPr/>
        </p:nvCxnSpPr>
        <p:spPr>
          <a:xfrm flipH="1" rot="5400000">
            <a:off x="4273419" y="2379672"/>
            <a:ext cx="1306800" cy="1179300"/>
          </a:xfrm>
          <a:prstGeom prst="curvedConnector3">
            <a:avLst>
              <a:gd fmla="val 49999" name="adj1"/>
            </a:avLst>
          </a:prstGeom>
          <a:noFill/>
          <a:ln cap="flat" cmpd="sng" w="19050">
            <a:solidFill>
              <a:schemeClr val="accent1"/>
            </a:solidFill>
            <a:prstDash val="solid"/>
            <a:miter lim="800000"/>
            <a:headEnd len="med" w="med" type="triangle"/>
            <a:tailEnd len="med" w="med" type="triangle"/>
          </a:ln>
        </p:spPr>
      </p:cxnSp>
      <p:cxnSp>
        <p:nvCxnSpPr>
          <p:cNvPr id="648" name="Google Shape;648;g213aa9d9a43_5_0"/>
          <p:cNvCxnSpPr>
            <a:stCxn id="638" idx="0"/>
            <a:endCxn id="641" idx="0"/>
          </p:cNvCxnSpPr>
          <p:nvPr/>
        </p:nvCxnSpPr>
        <p:spPr>
          <a:xfrm rot="5400000">
            <a:off x="4057419" y="2548572"/>
            <a:ext cx="384900" cy="2533200"/>
          </a:xfrm>
          <a:prstGeom prst="curvedConnector3">
            <a:avLst>
              <a:gd fmla="val -61867" name="adj1"/>
            </a:avLst>
          </a:prstGeom>
          <a:noFill/>
          <a:ln cap="flat" cmpd="sng" w="22225">
            <a:solidFill>
              <a:schemeClr val="accent1"/>
            </a:solidFill>
            <a:prstDash val="solid"/>
            <a:miter lim="800000"/>
            <a:headEnd len="med" w="med" type="triangle"/>
            <a:tailEnd len="med" w="med" type="triangle"/>
          </a:ln>
        </p:spPr>
      </p:cxnSp>
      <p:cxnSp>
        <p:nvCxnSpPr>
          <p:cNvPr id="649" name="Google Shape;649;g213aa9d9a43_5_0"/>
          <p:cNvCxnSpPr/>
          <p:nvPr/>
        </p:nvCxnSpPr>
        <p:spPr>
          <a:xfrm>
            <a:off x="2846823" y="2652382"/>
            <a:ext cx="2669700" cy="925800"/>
          </a:xfrm>
          <a:prstGeom prst="curvedConnector3">
            <a:avLst>
              <a:gd fmla="val 61571" name="adj1"/>
            </a:avLst>
          </a:prstGeom>
          <a:noFill/>
          <a:ln cap="flat" cmpd="sng" w="19050">
            <a:solidFill>
              <a:schemeClr val="accent1"/>
            </a:solidFill>
            <a:prstDash val="solid"/>
            <a:miter lim="800000"/>
            <a:headEnd len="med" w="med" type="triangle"/>
            <a:tailEnd len="med" w="med" type="triangle"/>
          </a:ln>
        </p:spPr>
      </p:cxnSp>
      <p:cxnSp>
        <p:nvCxnSpPr>
          <p:cNvPr id="650" name="Google Shape;650;g213aa9d9a43_5_0"/>
          <p:cNvCxnSpPr/>
          <p:nvPr/>
        </p:nvCxnSpPr>
        <p:spPr>
          <a:xfrm rot="5400000">
            <a:off x="2820046" y="2503606"/>
            <a:ext cx="1668900" cy="1293600"/>
          </a:xfrm>
          <a:prstGeom prst="curvedConnector3">
            <a:avLst>
              <a:gd fmla="val 50002" name="adj1"/>
            </a:avLst>
          </a:prstGeom>
          <a:noFill/>
          <a:ln cap="flat" cmpd="sng" w="19050">
            <a:solidFill>
              <a:schemeClr val="accent1"/>
            </a:solidFill>
            <a:prstDash val="solid"/>
            <a:miter lim="800000"/>
            <a:headEnd len="med" w="med" type="triangle"/>
            <a:tailEnd len="med" w="med" type="triangle"/>
          </a:ln>
        </p:spPr>
      </p:cxnSp>
      <p:sp>
        <p:nvSpPr>
          <p:cNvPr id="651" name="Google Shape;651;g213aa9d9a43_5_0"/>
          <p:cNvSpPr txBox="1"/>
          <p:nvPr/>
        </p:nvSpPr>
        <p:spPr>
          <a:xfrm>
            <a:off x="444842" y="5192754"/>
            <a:ext cx="3947345" cy="369332"/>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Compile to Institution Level links</a:t>
            </a:r>
            <a:endParaRPr/>
          </a:p>
        </p:txBody>
      </p:sp>
      <p:graphicFrame>
        <p:nvGraphicFramePr>
          <p:cNvPr id="652" name="Google Shape;652;g213aa9d9a43_5_0"/>
          <p:cNvGraphicFramePr/>
          <p:nvPr/>
        </p:nvGraphicFramePr>
        <p:xfrm>
          <a:off x="7690041" y="2239048"/>
          <a:ext cx="3000000" cy="3000000"/>
        </p:xfrm>
        <a:graphic>
          <a:graphicData uri="http://schemas.openxmlformats.org/drawingml/2006/table">
            <a:tbl>
              <a:tblPr bandRow="1" firstRow="1">
                <a:noFill/>
                <a:tableStyleId>{CF2A258C-0744-432B-8A28-B6A4A2E79799}</a:tableStyleId>
              </a:tblPr>
              <a:tblGrid>
                <a:gridCol w="1717575"/>
                <a:gridCol w="1717575"/>
              </a:tblGrid>
              <a:tr h="537950">
                <a:tc>
                  <a:txBody>
                    <a:bodyPr/>
                    <a:lstStyle/>
                    <a:p>
                      <a:pPr indent="0" lvl="0" marL="0" marR="0" rtl="0" algn="ctr">
                        <a:spcBef>
                          <a:spcPts val="0"/>
                        </a:spcBef>
                        <a:spcAft>
                          <a:spcPts val="0"/>
                        </a:spcAft>
                        <a:buNone/>
                      </a:pPr>
                      <a:r>
                        <a:rPr lang="en-US" sz="1800" u="none" cap="none" strike="noStrike"/>
                        <a:t>Name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Number of links</a:t>
                      </a:r>
                      <a:endParaRPr/>
                    </a:p>
                  </a:txBody>
                  <a:tcPr marT="45725" marB="45725" marR="91450" marL="91450"/>
                </a:tc>
              </a:tr>
              <a:tr h="537950">
                <a:tc>
                  <a:txBody>
                    <a:bodyPr/>
                    <a:lstStyle/>
                    <a:p>
                      <a:pPr indent="0" lvl="0" marL="0" marR="0" rtl="0" algn="ctr">
                        <a:spcBef>
                          <a:spcPts val="0"/>
                        </a:spcBef>
                        <a:spcAft>
                          <a:spcPts val="0"/>
                        </a:spcAft>
                        <a:buNone/>
                      </a:pPr>
                      <a:r>
                        <a:rPr lang="en-US" sz="1800" u="none" cap="none" strike="noStrike"/>
                        <a:t>LSE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r>
              <a:tr h="537950">
                <a:tc>
                  <a:txBody>
                    <a:bodyPr/>
                    <a:lstStyle/>
                    <a:p>
                      <a:pPr indent="0" lvl="0" marL="0" marR="0" rtl="0" algn="ctr">
                        <a:spcBef>
                          <a:spcPts val="0"/>
                        </a:spcBef>
                        <a:spcAft>
                          <a:spcPts val="0"/>
                        </a:spcAft>
                        <a:buNone/>
                      </a:pPr>
                      <a:r>
                        <a:rPr lang="en-US" sz="1800" u="none" cap="none" strike="noStrike"/>
                        <a:t>UChicago</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tc>
              </a:tr>
              <a:tr h="537950">
                <a:tc>
                  <a:txBody>
                    <a:bodyPr/>
                    <a:lstStyle/>
                    <a:p>
                      <a:pPr indent="0" lvl="0" marL="0" marR="0" rtl="0" algn="ctr">
                        <a:spcBef>
                          <a:spcPts val="0"/>
                        </a:spcBef>
                        <a:spcAft>
                          <a:spcPts val="0"/>
                        </a:spcAft>
                        <a:buNone/>
                      </a:pPr>
                      <a:r>
                        <a:rPr lang="en-US" sz="1800" u="none" cap="none" strike="noStrike"/>
                        <a:t>MIT</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tc>
              </a:tr>
            </a:tbl>
          </a:graphicData>
        </a:graphic>
      </p:graphicFrame>
      <p:sp>
        <p:nvSpPr>
          <p:cNvPr id="653" name="Google Shape;653;g213aa9d9a43_5_0"/>
          <p:cNvSpPr txBox="1"/>
          <p:nvPr/>
        </p:nvSpPr>
        <p:spPr>
          <a:xfrm>
            <a:off x="7833360" y="1836655"/>
            <a:ext cx="30779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LSE (Whole Dataset)</a:t>
            </a:r>
            <a:endParaRPr/>
          </a:p>
        </p:txBody>
      </p:sp>
      <p:sp>
        <p:nvSpPr>
          <p:cNvPr id="654" name="Google Shape;654;g213aa9d9a43_5_0"/>
          <p:cNvSpPr txBox="1"/>
          <p:nvPr/>
        </p:nvSpPr>
        <p:spPr>
          <a:xfrm>
            <a:off x="10271220" y="4423949"/>
            <a:ext cx="12801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(example)</a:t>
            </a:r>
            <a:endParaRPr/>
          </a:p>
        </p:txBody>
      </p:sp>
      <p:sp>
        <p:nvSpPr>
          <p:cNvPr id="655" name="Google Shape;655;g213aa9d9a43_5_0"/>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9" name="Shape 659"/>
        <p:cNvGrpSpPr/>
        <p:nvPr/>
      </p:nvGrpSpPr>
      <p:grpSpPr>
        <a:xfrm>
          <a:off x="0" y="0"/>
          <a:ext cx="0" cy="0"/>
          <a:chOff x="0" y="0"/>
          <a:chExt cx="0" cy="0"/>
        </a:xfrm>
      </p:grpSpPr>
      <p:sp>
        <p:nvSpPr>
          <p:cNvPr id="660" name="Google Shape;660;g213aa9d9a43_5_2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661" name="Google Shape;661;g213aa9d9a43_5_25"/>
          <p:cNvPicPr preferRelativeResize="0"/>
          <p:nvPr/>
        </p:nvPicPr>
        <p:blipFill>
          <a:blip r:embed="rId3">
            <a:alphaModFix/>
          </a:blip>
          <a:stretch>
            <a:fillRect/>
          </a:stretch>
        </p:blipFill>
        <p:spPr>
          <a:xfrm>
            <a:off x="-321425" y="-1367325"/>
            <a:ext cx="12667426" cy="8486626"/>
          </a:xfrm>
          <a:prstGeom prst="rect">
            <a:avLst/>
          </a:prstGeom>
          <a:noFill/>
          <a:ln>
            <a:noFill/>
          </a:ln>
        </p:spPr>
      </p:pic>
      <p:sp>
        <p:nvSpPr>
          <p:cNvPr id="662" name="Google Shape;662;g213aa9d9a43_5_2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6" name="Shape 666"/>
        <p:cNvGrpSpPr/>
        <p:nvPr/>
      </p:nvGrpSpPr>
      <p:grpSpPr>
        <a:xfrm>
          <a:off x="0" y="0"/>
          <a:ext cx="0" cy="0"/>
          <a:chOff x="0" y="0"/>
          <a:chExt cx="0" cy="0"/>
        </a:xfrm>
      </p:grpSpPr>
      <p:sp>
        <p:nvSpPr>
          <p:cNvPr id="667" name="Google Shape;667;g213aa9d9a43_5_3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Chart, bubble chart&#10;&#10;Description automatically generated" id="668" name="Google Shape;668;g213aa9d9a43_5_30"/>
          <p:cNvPicPr preferRelativeResize="0"/>
          <p:nvPr>
            <p:ph idx="1" type="body"/>
          </p:nvPr>
        </p:nvPicPr>
        <p:blipFill rotWithShape="1">
          <a:blip r:embed="rId3">
            <a:alphaModFix/>
          </a:blip>
          <a:srcRect b="24347" l="0" r="0" t="15823"/>
          <a:stretch/>
        </p:blipFill>
        <p:spPr>
          <a:xfrm>
            <a:off x="20" y="1282"/>
            <a:ext cx="12191980" cy="6856718"/>
          </a:xfrm>
          <a:prstGeom prst="rect">
            <a:avLst/>
          </a:prstGeom>
          <a:noFill/>
          <a:ln>
            <a:noFill/>
          </a:ln>
        </p:spPr>
      </p:pic>
      <p:sp>
        <p:nvSpPr>
          <p:cNvPr id="669" name="Google Shape;669;g213aa9d9a43_5_30"/>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73" name="Shape 673"/>
        <p:cNvGrpSpPr/>
        <p:nvPr/>
      </p:nvGrpSpPr>
      <p:grpSpPr>
        <a:xfrm>
          <a:off x="0" y="0"/>
          <a:ext cx="0" cy="0"/>
          <a:chOff x="0" y="0"/>
          <a:chExt cx="0" cy="0"/>
        </a:xfrm>
      </p:grpSpPr>
      <p:sp>
        <p:nvSpPr>
          <p:cNvPr id="674" name="Google Shape;674;g213aa9d9a43_5_35"/>
          <p:cNvSpPr txBox="1"/>
          <p:nvPr/>
        </p:nvSpPr>
        <p:spPr>
          <a:xfrm>
            <a:off x="453874" y="624339"/>
            <a:ext cx="6215449"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Centralities Analysis</a:t>
            </a:r>
            <a:endParaRPr sz="1100">
              <a:solidFill>
                <a:schemeClr val="dk1"/>
              </a:solidFill>
              <a:latin typeface="EB Garamond SemiBold"/>
              <a:ea typeface="EB Garamond SemiBold"/>
              <a:cs typeface="EB Garamond SemiBold"/>
              <a:sym typeface="EB Garamond SemiBold"/>
            </a:endParaRPr>
          </a:p>
        </p:txBody>
      </p:sp>
      <p:pic>
        <p:nvPicPr>
          <p:cNvPr id="675" name="Google Shape;675;g213aa9d9a43_5_35"/>
          <p:cNvPicPr preferRelativeResize="0"/>
          <p:nvPr/>
        </p:nvPicPr>
        <p:blipFill rotWithShape="1">
          <a:blip r:embed="rId3">
            <a:alphaModFix/>
          </a:blip>
          <a:srcRect b="0" l="0" r="0" t="0"/>
          <a:stretch/>
        </p:blipFill>
        <p:spPr>
          <a:xfrm>
            <a:off x="626500" y="1266250"/>
            <a:ext cx="4675755" cy="3400575"/>
          </a:xfrm>
          <a:prstGeom prst="rect">
            <a:avLst/>
          </a:prstGeom>
          <a:noFill/>
          <a:ln>
            <a:noFill/>
          </a:ln>
        </p:spPr>
      </p:pic>
      <p:pic>
        <p:nvPicPr>
          <p:cNvPr id="676" name="Google Shape;676;g213aa9d9a43_5_35"/>
          <p:cNvPicPr preferRelativeResize="0"/>
          <p:nvPr/>
        </p:nvPicPr>
        <p:blipFill rotWithShape="1">
          <a:blip r:embed="rId4">
            <a:alphaModFix/>
          </a:blip>
          <a:srcRect b="0" l="0" r="0" t="0"/>
          <a:stretch/>
        </p:blipFill>
        <p:spPr>
          <a:xfrm>
            <a:off x="6669325" y="1197075"/>
            <a:ext cx="5027676" cy="3538949"/>
          </a:xfrm>
          <a:prstGeom prst="rect">
            <a:avLst/>
          </a:prstGeom>
          <a:noFill/>
          <a:ln>
            <a:noFill/>
          </a:ln>
        </p:spPr>
      </p:pic>
      <p:pic>
        <p:nvPicPr>
          <p:cNvPr id="677" name="Google Shape;677;g213aa9d9a43_5_35"/>
          <p:cNvPicPr preferRelativeResize="0"/>
          <p:nvPr/>
        </p:nvPicPr>
        <p:blipFill rotWithShape="1">
          <a:blip r:embed="rId5">
            <a:alphaModFix/>
          </a:blip>
          <a:srcRect b="0" l="0" r="0" t="0"/>
          <a:stretch/>
        </p:blipFill>
        <p:spPr>
          <a:xfrm>
            <a:off x="4102300" y="3367975"/>
            <a:ext cx="4400626" cy="3148800"/>
          </a:xfrm>
          <a:prstGeom prst="rect">
            <a:avLst/>
          </a:prstGeom>
          <a:noFill/>
          <a:ln>
            <a:noFill/>
          </a:ln>
        </p:spPr>
      </p:pic>
      <p:sp>
        <p:nvSpPr>
          <p:cNvPr id="678" name="Google Shape;678;g213aa9d9a43_5_3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82" name="Shape 682"/>
        <p:cNvGrpSpPr/>
        <p:nvPr/>
      </p:nvGrpSpPr>
      <p:grpSpPr>
        <a:xfrm>
          <a:off x="0" y="0"/>
          <a:ext cx="0" cy="0"/>
          <a:chOff x="0" y="0"/>
          <a:chExt cx="0" cy="0"/>
        </a:xfrm>
      </p:grpSpPr>
      <p:graphicFrame>
        <p:nvGraphicFramePr>
          <p:cNvPr id="683" name="Google Shape;683;g213aa9d9a43_5_47"/>
          <p:cNvGraphicFramePr/>
          <p:nvPr/>
        </p:nvGraphicFramePr>
        <p:xfrm>
          <a:off x="381072" y="2214013"/>
          <a:ext cx="3000000" cy="3000000"/>
        </p:xfrm>
        <a:graphic>
          <a:graphicData uri="http://schemas.openxmlformats.org/drawingml/2006/table">
            <a:tbl>
              <a:tblPr bandRow="1" firstRow="1">
                <a:noFill/>
                <a:tableStyleId>{CF2A258C-0744-432B-8A28-B6A4A2E79799}</a:tableStyleId>
              </a:tblPr>
              <a:tblGrid>
                <a:gridCol w="1449850"/>
                <a:gridCol w="1449850"/>
                <a:gridCol w="1449850"/>
              </a:tblGrid>
              <a:tr h="646800">
                <a:tc>
                  <a:txBody>
                    <a:bodyPr/>
                    <a:lstStyle/>
                    <a:p>
                      <a:pPr indent="0" lvl="0" marL="0" marR="0" rtl="0" algn="ctr">
                        <a:spcBef>
                          <a:spcPts val="0"/>
                        </a:spcBef>
                        <a:spcAft>
                          <a:spcPts val="0"/>
                        </a:spcAft>
                        <a:buNone/>
                      </a:pPr>
                      <a:r>
                        <a:rPr lang="en-US" sz="1800" u="none" cap="none" strike="noStrike"/>
                        <a:t>Name</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Number of links</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Contribution</a:t>
                      </a:r>
                      <a:endParaRPr/>
                    </a:p>
                    <a:p>
                      <a:pPr indent="0" lvl="0" marL="0" marR="0" rtl="0" algn="ctr">
                        <a:spcBef>
                          <a:spcPts val="0"/>
                        </a:spcBef>
                        <a:spcAft>
                          <a:spcPts val="0"/>
                        </a:spcAft>
                        <a:buNone/>
                      </a:pPr>
                      <a:r>
                        <a:rPr lang="en-US" sz="1800" u="none" cap="none" strike="noStrike"/>
                        <a:t>To the score</a:t>
                      </a:r>
                      <a:endParaRPr/>
                    </a:p>
                  </a:txBody>
                  <a:tcPr marT="45725" marB="45725" marR="91450" marL="91450"/>
                </a:tc>
              </a:tr>
              <a:tr h="646800">
                <a:tc>
                  <a:txBody>
                    <a:bodyPr/>
                    <a:lstStyle/>
                    <a:p>
                      <a:pPr indent="0" lvl="0" marL="0" marR="0" rtl="0" algn="ctr">
                        <a:spcBef>
                          <a:spcPts val="0"/>
                        </a:spcBef>
                        <a:spcAft>
                          <a:spcPts val="0"/>
                        </a:spcAft>
                        <a:buNone/>
                      </a:pPr>
                      <a:r>
                        <a:rPr lang="en-US" sz="1800" u="none" cap="none" strike="noStrike"/>
                        <a:t>LSE</a:t>
                      </a:r>
                      <a:endParaRPr/>
                    </a:p>
                    <a:p>
                      <a:pPr indent="0" lvl="0" marL="0" marR="0" rtl="0" algn="ctr">
                        <a:spcBef>
                          <a:spcPts val="0"/>
                        </a:spcBef>
                        <a:spcAft>
                          <a:spcPts val="0"/>
                        </a:spcAft>
                        <a:buNone/>
                      </a:pPr>
                      <a:r>
                        <a:rPr lang="en-US" sz="1800" u="none" cap="none" strike="noStrike"/>
                        <a:t>(Rank 1)</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10</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0</a:t>
                      </a:r>
                      <a:endParaRPr/>
                    </a:p>
                  </a:txBody>
                  <a:tcPr marT="45725" marB="45725" marR="91450" marL="91450"/>
                </a:tc>
              </a:tr>
              <a:tr h="646800">
                <a:tc>
                  <a:txBody>
                    <a:bodyPr/>
                    <a:lstStyle/>
                    <a:p>
                      <a:pPr indent="0" lvl="0" marL="0" marR="0" rtl="0" algn="ctr">
                        <a:spcBef>
                          <a:spcPts val="0"/>
                        </a:spcBef>
                        <a:spcAft>
                          <a:spcPts val="0"/>
                        </a:spcAft>
                        <a:buNone/>
                      </a:pPr>
                      <a:r>
                        <a:rPr lang="en-US" sz="1800" u="none" cap="none" strike="noStrike"/>
                        <a:t>UChicago</a:t>
                      </a:r>
                      <a:endParaRPr/>
                    </a:p>
                    <a:p>
                      <a:pPr indent="0" lvl="0" marL="0" marR="0" rtl="0" algn="ctr">
                        <a:spcBef>
                          <a:spcPts val="0"/>
                        </a:spcBef>
                        <a:spcAft>
                          <a:spcPts val="0"/>
                        </a:spcAft>
                        <a:buNone/>
                      </a:pPr>
                      <a:r>
                        <a:rPr lang="en-US" sz="1800" u="none" cap="none" strike="noStrike"/>
                        <a:t>(Rank 9)</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(9-1) * 5</a:t>
                      </a:r>
                      <a:endParaRPr/>
                    </a:p>
                  </a:txBody>
                  <a:tcPr marT="45725" marB="45725" marR="91450" marL="91450"/>
                </a:tc>
              </a:tr>
              <a:tr h="646800">
                <a:tc>
                  <a:txBody>
                    <a:bodyPr/>
                    <a:lstStyle/>
                    <a:p>
                      <a:pPr indent="0" lvl="0" marL="0" marR="0" rtl="0" algn="ctr">
                        <a:spcBef>
                          <a:spcPts val="0"/>
                        </a:spcBef>
                        <a:spcAft>
                          <a:spcPts val="0"/>
                        </a:spcAft>
                        <a:buNone/>
                      </a:pPr>
                      <a:r>
                        <a:rPr lang="en-US" sz="1800" u="none" cap="none" strike="noStrike"/>
                        <a:t>MIT</a:t>
                      </a:r>
                      <a:endParaRPr/>
                    </a:p>
                    <a:p>
                      <a:pPr indent="0" lvl="0" marL="0" marR="0" rtl="0" algn="ctr">
                        <a:spcBef>
                          <a:spcPts val="0"/>
                        </a:spcBef>
                        <a:spcAft>
                          <a:spcPts val="0"/>
                        </a:spcAft>
                        <a:buNone/>
                      </a:pPr>
                      <a:r>
                        <a:rPr lang="en-US" sz="1800" u="none" cap="none" strike="noStrike"/>
                        <a:t>(Rank 8)</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5</a:t>
                      </a:r>
                      <a:endParaRPr/>
                    </a:p>
                  </a:txBody>
                  <a:tcPr marT="45725" marB="45725" marR="91450" marL="91450"/>
                </a:tc>
                <a:tc>
                  <a:txBody>
                    <a:bodyPr/>
                    <a:lstStyle/>
                    <a:p>
                      <a:pPr indent="0" lvl="0" marL="0" marR="0" rtl="0" algn="ctr">
                        <a:spcBef>
                          <a:spcPts val="0"/>
                        </a:spcBef>
                        <a:spcAft>
                          <a:spcPts val="0"/>
                        </a:spcAft>
                        <a:buNone/>
                      </a:pPr>
                      <a:r>
                        <a:rPr lang="en-US" sz="1800" u="none" cap="none" strike="noStrike"/>
                        <a:t>(8-1) * 5</a:t>
                      </a:r>
                      <a:endParaRPr/>
                    </a:p>
                  </a:txBody>
                  <a:tcPr marT="45725" marB="45725" marR="91450" marL="91450"/>
                </a:tc>
              </a:tr>
            </a:tbl>
          </a:graphicData>
        </a:graphic>
      </p:graphicFrame>
      <p:sp>
        <p:nvSpPr>
          <p:cNvPr id="684" name="Google Shape;684;g213aa9d9a43_5_47"/>
          <p:cNvSpPr txBox="1"/>
          <p:nvPr/>
        </p:nvSpPr>
        <p:spPr>
          <a:xfrm>
            <a:off x="885547" y="1727391"/>
            <a:ext cx="3077941"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1" lang="en-US" sz="1800">
                <a:solidFill>
                  <a:schemeClr val="dk1"/>
                </a:solidFill>
                <a:latin typeface="Calibri"/>
                <a:ea typeface="Calibri"/>
                <a:cs typeface="Calibri"/>
                <a:sym typeface="Calibri"/>
              </a:rPr>
              <a:t>LSE (Whole Dataset)</a:t>
            </a:r>
            <a:endParaRPr/>
          </a:p>
        </p:txBody>
      </p:sp>
      <p:sp>
        <p:nvSpPr>
          <p:cNvPr id="685" name="Google Shape;685;g213aa9d9a43_5_47"/>
          <p:cNvSpPr txBox="1"/>
          <p:nvPr/>
        </p:nvSpPr>
        <p:spPr>
          <a:xfrm>
            <a:off x="3813024" y="4795412"/>
            <a:ext cx="128016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400">
                <a:solidFill>
                  <a:schemeClr val="dk1"/>
                </a:solidFill>
                <a:latin typeface="Calibri"/>
                <a:ea typeface="Calibri"/>
                <a:cs typeface="Calibri"/>
                <a:sym typeface="Calibri"/>
              </a:rPr>
              <a:t>(example)</a:t>
            </a:r>
            <a:endParaRPr/>
          </a:p>
        </p:txBody>
      </p:sp>
      <p:pic>
        <p:nvPicPr>
          <p:cNvPr id="686" name="Google Shape;686;g213aa9d9a43_5_47"/>
          <p:cNvPicPr preferRelativeResize="0"/>
          <p:nvPr/>
        </p:nvPicPr>
        <p:blipFill rotWithShape="1">
          <a:blip r:embed="rId3">
            <a:alphaModFix/>
          </a:blip>
          <a:srcRect b="0" l="0" r="0" t="0"/>
          <a:stretch/>
        </p:blipFill>
        <p:spPr>
          <a:xfrm>
            <a:off x="5911731" y="546100"/>
            <a:ext cx="6206019" cy="5067300"/>
          </a:xfrm>
          <a:prstGeom prst="rect">
            <a:avLst/>
          </a:prstGeom>
          <a:noFill/>
          <a:ln>
            <a:noFill/>
          </a:ln>
        </p:spPr>
      </p:pic>
      <p:sp>
        <p:nvSpPr>
          <p:cNvPr id="687" name="Google Shape;687;g213aa9d9a43_5_47"/>
          <p:cNvSpPr txBox="1"/>
          <p:nvPr/>
        </p:nvSpPr>
        <p:spPr>
          <a:xfrm>
            <a:off x="381072" y="5103189"/>
            <a:ext cx="5530659"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Cross-rank score = (0 + (9-1) * 5 +(8-1) * 5) / 20 = 3.75</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alibri"/>
                <a:ea typeface="Calibri"/>
                <a:cs typeface="Calibri"/>
                <a:sym typeface="Calibri"/>
              </a:rPr>
              <a:t> </a:t>
            </a:r>
            <a:endParaRPr/>
          </a:p>
        </p:txBody>
      </p:sp>
      <p:sp>
        <p:nvSpPr>
          <p:cNvPr id="688" name="Google Shape;688;g213aa9d9a43_5_47"/>
          <p:cNvSpPr txBox="1"/>
          <p:nvPr/>
        </p:nvSpPr>
        <p:spPr>
          <a:xfrm>
            <a:off x="444842" y="552504"/>
            <a:ext cx="6215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Quantifying Collaboration links </a:t>
            </a:r>
            <a:endParaRPr>
              <a:latin typeface="EB Garamond SemiBold"/>
              <a:ea typeface="EB Garamond SemiBold"/>
              <a:cs typeface="EB Garamond SemiBold"/>
              <a:sym typeface="EB Garamond SemiBold"/>
            </a:endParaRPr>
          </a:p>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(1) Institution level analysis</a:t>
            </a:r>
            <a:endParaRPr sz="1050">
              <a:solidFill>
                <a:schemeClr val="dk1"/>
              </a:solidFill>
              <a:latin typeface="EB Garamond Medium"/>
              <a:ea typeface="EB Garamond Medium"/>
              <a:cs typeface="EB Garamond Medium"/>
              <a:sym typeface="EB Garamond Medium"/>
            </a:endParaRPr>
          </a:p>
        </p:txBody>
      </p:sp>
      <p:sp>
        <p:nvSpPr>
          <p:cNvPr id="689" name="Google Shape;689;g213aa9d9a43_5_47"/>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2"/>
          <p:cNvSpPr/>
          <p:nvPr/>
        </p:nvSpPr>
        <p:spPr>
          <a:xfrm>
            <a:off x="-38743"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0" name="Google Shape;360;p2"/>
          <p:cNvSpPr/>
          <p:nvPr/>
        </p:nvSpPr>
        <p:spPr>
          <a:xfrm>
            <a:off x="0"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1" name="Google Shape;361;p2"/>
          <p:cNvSpPr/>
          <p:nvPr/>
        </p:nvSpPr>
        <p:spPr>
          <a:xfrm>
            <a:off x="6416298" y="4703736"/>
            <a:ext cx="5765370" cy="2154264"/>
          </a:xfrm>
          <a:custGeom>
            <a:rect b="b" l="l" r="r" t="t"/>
            <a:pathLst>
              <a:path extrusionOk="0" h="2154264" w="5765370">
                <a:moveTo>
                  <a:pt x="5765370" y="2154264"/>
                </a:moveTo>
                <a:lnTo>
                  <a:pt x="4602997" y="0"/>
                </a:lnTo>
                <a:lnTo>
                  <a:pt x="3347634" y="728420"/>
                </a:lnTo>
                <a:lnTo>
                  <a:pt x="0" y="2138766"/>
                </a:lnTo>
                <a:lnTo>
                  <a:pt x="5765370" y="2154264"/>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2"/>
          <p:cNvSpPr txBox="1"/>
          <p:nvPr/>
        </p:nvSpPr>
        <p:spPr>
          <a:xfrm>
            <a:off x="1044375" y="596300"/>
            <a:ext cx="4263000" cy="64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3600">
                <a:solidFill>
                  <a:schemeClr val="dk1"/>
                </a:solidFill>
                <a:latin typeface="EB Garamond"/>
                <a:ea typeface="EB Garamond"/>
                <a:cs typeface="EB Garamond"/>
                <a:sym typeface="EB Garamond"/>
              </a:rPr>
              <a:t>T</a:t>
            </a:r>
            <a:r>
              <a:rPr b="1" lang="en-US" sz="3600">
                <a:solidFill>
                  <a:schemeClr val="dk1"/>
                </a:solidFill>
                <a:latin typeface="EB Garamond"/>
                <a:ea typeface="EB Garamond"/>
                <a:cs typeface="EB Garamond"/>
                <a:sym typeface="EB Garamond"/>
              </a:rPr>
              <a:t>able of Contents</a:t>
            </a:r>
            <a:endParaRPr b="1" sz="2200">
              <a:latin typeface="EB Garamond"/>
              <a:ea typeface="EB Garamond"/>
              <a:cs typeface="EB Garamond"/>
              <a:sym typeface="EB Garamond"/>
            </a:endParaRPr>
          </a:p>
        </p:txBody>
      </p:sp>
      <p:sp>
        <p:nvSpPr>
          <p:cNvPr id="363" name="Google Shape;363;p2"/>
          <p:cNvSpPr txBox="1"/>
          <p:nvPr/>
        </p:nvSpPr>
        <p:spPr>
          <a:xfrm>
            <a:off x="1071550" y="1750300"/>
            <a:ext cx="7297200" cy="3170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a:t>
            </a:r>
            <a:r>
              <a:rPr lang="en-US" sz="2500">
                <a:solidFill>
                  <a:srgbClr val="0C0C0C"/>
                </a:solidFill>
                <a:latin typeface="EB Garamond Medium"/>
                <a:ea typeface="EB Garamond Medium"/>
                <a:cs typeface="EB Garamond Medium"/>
                <a:sym typeface="EB Garamond Medium"/>
              </a:rPr>
              <a:t>1.    </a:t>
            </a:r>
            <a:r>
              <a:rPr lang="en-US" sz="2500">
                <a:solidFill>
                  <a:srgbClr val="0C0C0C"/>
                </a:solidFill>
                <a:latin typeface="EB Garamond Medium"/>
                <a:ea typeface="EB Garamond Medium"/>
                <a:cs typeface="EB Garamond Medium"/>
                <a:sym typeface="EB Garamond Medium"/>
              </a:rPr>
              <a:t>Topic Overview</a:t>
            </a:r>
            <a:r>
              <a:rPr lang="en-US" sz="2500">
                <a:solidFill>
                  <a:srgbClr val="0C0C0C"/>
                </a:solidFill>
                <a:latin typeface="EB Garamond Medium"/>
                <a:ea typeface="EB Garamond Medium"/>
                <a:cs typeface="EB Garamond Medium"/>
                <a:sym typeface="EB Garamond Medium"/>
              </a:rPr>
              <a:t> </a:t>
            </a:r>
            <a:endParaRPr sz="1900">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2. </a:t>
            </a:r>
            <a:r>
              <a:rPr lang="en-US" sz="1900">
                <a:latin typeface="EB Garamond Medium"/>
                <a:ea typeface="EB Garamond Medium"/>
                <a:cs typeface="EB Garamond Medium"/>
                <a:sym typeface="EB Garamond Medium"/>
              </a:rPr>
              <a:t>   </a:t>
            </a:r>
            <a:r>
              <a:rPr lang="en-US" sz="2500">
                <a:solidFill>
                  <a:srgbClr val="0C0C0C"/>
                </a:solidFill>
                <a:latin typeface="EB Garamond Medium"/>
                <a:ea typeface="EB Garamond Medium"/>
                <a:cs typeface="EB Garamond Medium"/>
                <a:sym typeface="EB Garamond Medium"/>
              </a:rPr>
              <a:t> Research Questions and Social Science Relevance</a:t>
            </a:r>
            <a:endParaRPr sz="1900">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3.    Data Sources and Descriptions</a:t>
            </a:r>
            <a:endParaRPr sz="2500">
              <a:solidFill>
                <a:srgbClr val="0C0C0C"/>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4.    Data Collection</a:t>
            </a:r>
            <a:endParaRPr sz="2500">
              <a:solidFill>
                <a:srgbClr val="0C0C0C"/>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5.    Data Cleaning and Wrangling</a:t>
            </a:r>
            <a:endParaRPr sz="2500">
              <a:solidFill>
                <a:srgbClr val="0C0C0C"/>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6.    Collaboration Network Analysis</a:t>
            </a:r>
            <a:endParaRPr sz="2500">
              <a:solidFill>
                <a:srgbClr val="0C0C0C"/>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7.    Topic Modeling Analysis</a:t>
            </a:r>
            <a:endParaRPr sz="2500">
              <a:solidFill>
                <a:srgbClr val="0C0C0C"/>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2500">
                <a:solidFill>
                  <a:srgbClr val="0C0C0C"/>
                </a:solidFill>
                <a:latin typeface="EB Garamond Medium"/>
                <a:ea typeface="EB Garamond Medium"/>
                <a:cs typeface="EB Garamond Medium"/>
                <a:sym typeface="EB Garamond Medium"/>
              </a:rPr>
              <a:t> 8.    Take-home Points</a:t>
            </a:r>
            <a:endParaRPr sz="2500">
              <a:solidFill>
                <a:srgbClr val="0C0C0C"/>
              </a:solidFill>
              <a:latin typeface="EB Garamond Medium"/>
              <a:ea typeface="EB Garamond Medium"/>
              <a:cs typeface="EB Garamond Medium"/>
              <a:sym typeface="EB Garamond Medium"/>
            </a:endParaRPr>
          </a:p>
        </p:txBody>
      </p:sp>
      <p:sp>
        <p:nvSpPr>
          <p:cNvPr id="364" name="Google Shape;364;p2"/>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5" name="Google Shape;365;p2"/>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6" name="Google Shape;366;p2"/>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7" name="Google Shape;367;p2"/>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8" name="Google Shape;368;p2"/>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9" name="Google Shape;369;p2"/>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0" name="Google Shape;370;p2"/>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1" name="Google Shape;371;p2"/>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2" name="Google Shape;372;p2"/>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3" name="Google Shape;373;p2"/>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4" name="Google Shape;374;p2"/>
          <p:cNvSpPr/>
          <p:nvPr/>
        </p:nvSpPr>
        <p:spPr>
          <a:xfrm>
            <a:off x="10630015" y="3961527"/>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5" name="Google Shape;375;p2"/>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6" name="Google Shape;376;p2"/>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2"/>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2"/>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2"/>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0" name="Google Shape;380;p2"/>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1" name="Google Shape;381;p2"/>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2"/>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lin ang="108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693" name="Shape 693"/>
        <p:cNvGrpSpPr/>
        <p:nvPr/>
      </p:nvGrpSpPr>
      <p:grpSpPr>
        <a:xfrm>
          <a:off x="0" y="0"/>
          <a:ext cx="0" cy="0"/>
          <a:chOff x="0" y="0"/>
          <a:chExt cx="0" cy="0"/>
        </a:xfrm>
      </p:grpSpPr>
      <p:pic>
        <p:nvPicPr>
          <p:cNvPr descr="Chart, scatter chart&#10;&#10;Description automatically generated" id="694" name="Google Shape;694;g213aa9d9a43_5_56"/>
          <p:cNvPicPr preferRelativeResize="0"/>
          <p:nvPr>
            <p:ph idx="1" type="body"/>
          </p:nvPr>
        </p:nvPicPr>
        <p:blipFill rotWithShape="1">
          <a:blip r:embed="rId3">
            <a:alphaModFix/>
          </a:blip>
          <a:srcRect b="0" l="0" r="0" t="0"/>
          <a:stretch/>
        </p:blipFill>
        <p:spPr>
          <a:xfrm>
            <a:off x="5010771" y="1290171"/>
            <a:ext cx="6249623" cy="4546600"/>
          </a:xfrm>
          <a:prstGeom prst="rect">
            <a:avLst/>
          </a:prstGeom>
          <a:noFill/>
          <a:ln>
            <a:noFill/>
          </a:ln>
        </p:spPr>
      </p:pic>
      <p:sp>
        <p:nvSpPr>
          <p:cNvPr id="695" name="Google Shape;695;g213aa9d9a43_5_56"/>
          <p:cNvSpPr txBox="1"/>
          <p:nvPr/>
        </p:nvSpPr>
        <p:spPr>
          <a:xfrm>
            <a:off x="444842" y="552504"/>
            <a:ext cx="6215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Quantifying Collaboration links </a:t>
            </a:r>
            <a:endParaRPr>
              <a:latin typeface="EB Garamond SemiBold"/>
              <a:ea typeface="EB Garamond SemiBold"/>
              <a:cs typeface="EB Garamond SemiBold"/>
              <a:sym typeface="EB Garamond SemiBold"/>
            </a:endParaRPr>
          </a:p>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(1) Institution level analysis</a:t>
            </a:r>
            <a:endParaRPr sz="1050">
              <a:solidFill>
                <a:schemeClr val="dk1"/>
              </a:solidFill>
              <a:latin typeface="EB Garamond Medium"/>
              <a:ea typeface="EB Garamond Medium"/>
              <a:cs typeface="EB Garamond Medium"/>
              <a:sym typeface="EB Garamond Medium"/>
            </a:endParaRPr>
          </a:p>
        </p:txBody>
      </p:sp>
      <p:sp>
        <p:nvSpPr>
          <p:cNvPr id="696" name="Google Shape;696;g213aa9d9a43_5_56"/>
          <p:cNvSpPr txBox="1"/>
          <p:nvPr/>
        </p:nvSpPr>
        <p:spPr>
          <a:xfrm>
            <a:off x="582625" y="1629200"/>
            <a:ext cx="4046100" cy="21240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EB Garamond"/>
              <a:buChar char="●"/>
            </a:pPr>
            <a:r>
              <a:rPr lang="en-US" sz="1800">
                <a:latin typeface="EB Garamond"/>
                <a:ea typeface="EB Garamond"/>
                <a:cs typeface="EB Garamond"/>
                <a:sym typeface="EB Garamond"/>
              </a:rPr>
              <a:t>Institutions that rank higher tend to collaborate more with each other - a low cross-rank score. </a:t>
            </a:r>
            <a:endParaRPr sz="1800">
              <a:latin typeface="EB Garamond"/>
              <a:ea typeface="EB Garamond"/>
              <a:cs typeface="EB Garamond"/>
              <a:sym typeface="EB Garamond"/>
            </a:endParaRPr>
          </a:p>
          <a:p>
            <a:pPr indent="0" lvl="0" marL="457200" rtl="0" algn="l">
              <a:spcBef>
                <a:spcPts val="0"/>
              </a:spcBef>
              <a:spcAft>
                <a:spcPts val="0"/>
              </a:spcAft>
              <a:buNone/>
            </a:pPr>
            <a:r>
              <a:t/>
            </a:r>
            <a:endParaRPr sz="1800">
              <a:latin typeface="EB Garamond"/>
              <a:ea typeface="EB Garamond"/>
              <a:cs typeface="EB Garamond"/>
              <a:sym typeface="EB Garamond"/>
            </a:endParaRPr>
          </a:p>
          <a:p>
            <a:pPr indent="-342900" lvl="0" marL="457200" rtl="0" algn="l">
              <a:spcBef>
                <a:spcPts val="0"/>
              </a:spcBef>
              <a:spcAft>
                <a:spcPts val="0"/>
              </a:spcAft>
              <a:buSzPts val="1800"/>
              <a:buFont typeface="EB Garamond"/>
              <a:buChar char="●"/>
            </a:pPr>
            <a:r>
              <a:rPr lang="en-US" sz="1800">
                <a:latin typeface="EB Garamond"/>
                <a:ea typeface="EB Garamond"/>
                <a:cs typeface="EB Garamond"/>
                <a:sym typeface="EB Garamond"/>
              </a:rPr>
              <a:t>Cross-ranking collaboration is more common for institutions that rank later.</a:t>
            </a:r>
            <a:endParaRPr sz="1800">
              <a:latin typeface="EB Garamond"/>
              <a:ea typeface="EB Garamond"/>
              <a:cs typeface="EB Garamond"/>
              <a:sym typeface="EB Garamond"/>
            </a:endParaRPr>
          </a:p>
        </p:txBody>
      </p:sp>
      <p:sp>
        <p:nvSpPr>
          <p:cNvPr id="697" name="Google Shape;697;g213aa9d9a43_5_56"/>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800"/>
          </a:srgbClr>
        </a:solidFill>
      </p:bgPr>
    </p:bg>
    <p:spTree>
      <p:nvGrpSpPr>
        <p:cNvPr id="701" name="Shape 701"/>
        <p:cNvGrpSpPr/>
        <p:nvPr/>
      </p:nvGrpSpPr>
      <p:grpSpPr>
        <a:xfrm>
          <a:off x="0" y="0"/>
          <a:ext cx="0" cy="0"/>
          <a:chOff x="0" y="0"/>
          <a:chExt cx="0" cy="0"/>
        </a:xfrm>
      </p:grpSpPr>
      <p:pic>
        <p:nvPicPr>
          <p:cNvPr descr="Chart, bubble chart&#10;&#10;Description automatically generated" id="702" name="Google Shape;702;g213aa9d9a43_5_61"/>
          <p:cNvPicPr preferRelativeResize="0"/>
          <p:nvPr/>
        </p:nvPicPr>
        <p:blipFill rotWithShape="1">
          <a:blip r:embed="rId3">
            <a:alphaModFix/>
          </a:blip>
          <a:srcRect b="0" l="0" r="0" t="0"/>
          <a:stretch/>
        </p:blipFill>
        <p:spPr>
          <a:xfrm>
            <a:off x="5613400" y="1423722"/>
            <a:ext cx="5757335" cy="4418753"/>
          </a:xfrm>
          <a:prstGeom prst="rect">
            <a:avLst/>
          </a:prstGeom>
          <a:noFill/>
          <a:ln>
            <a:noFill/>
          </a:ln>
        </p:spPr>
      </p:pic>
      <p:pic>
        <p:nvPicPr>
          <p:cNvPr descr="Diagram&#10;&#10;Description automatically generated" id="703" name="Google Shape;703;g213aa9d9a43_5_61"/>
          <p:cNvPicPr preferRelativeResize="0"/>
          <p:nvPr/>
        </p:nvPicPr>
        <p:blipFill rotWithShape="1">
          <a:blip r:embed="rId4">
            <a:alphaModFix/>
          </a:blip>
          <a:srcRect b="0" l="0" r="0" t="0"/>
          <a:stretch/>
        </p:blipFill>
        <p:spPr>
          <a:xfrm>
            <a:off x="639234" y="1423722"/>
            <a:ext cx="4754109" cy="4302653"/>
          </a:xfrm>
          <a:prstGeom prst="rect">
            <a:avLst/>
          </a:prstGeom>
          <a:noFill/>
          <a:ln>
            <a:noFill/>
          </a:ln>
        </p:spPr>
      </p:pic>
      <p:sp>
        <p:nvSpPr>
          <p:cNvPr id="704" name="Google Shape;704;g213aa9d9a43_5_61"/>
          <p:cNvSpPr txBox="1"/>
          <p:nvPr/>
        </p:nvSpPr>
        <p:spPr>
          <a:xfrm>
            <a:off x="498630" y="404587"/>
            <a:ext cx="6215400" cy="892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EB Garamond SemiBold"/>
                <a:ea typeface="EB Garamond SemiBold"/>
                <a:cs typeface="EB Garamond SemiBold"/>
                <a:sym typeface="EB Garamond SemiBold"/>
              </a:rPr>
              <a:t>Quantifying Collaboration links </a:t>
            </a:r>
            <a:endParaRPr>
              <a:latin typeface="EB Garamond SemiBold"/>
              <a:ea typeface="EB Garamond SemiBold"/>
              <a:cs typeface="EB Garamond SemiBold"/>
              <a:sym typeface="EB Garamond SemiBold"/>
            </a:endParaRPr>
          </a:p>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(2) Institution Tier level analysis</a:t>
            </a:r>
            <a:endParaRPr sz="1050">
              <a:solidFill>
                <a:schemeClr val="dk1"/>
              </a:solidFill>
              <a:latin typeface="EB Garamond Medium"/>
              <a:ea typeface="EB Garamond Medium"/>
              <a:cs typeface="EB Garamond Medium"/>
              <a:sym typeface="EB Garamond Medium"/>
            </a:endParaRPr>
          </a:p>
        </p:txBody>
      </p:sp>
      <p:sp>
        <p:nvSpPr>
          <p:cNvPr id="705" name="Google Shape;705;g213aa9d9a43_5_61"/>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g213aa9d9a43_0_1"/>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1" name="Google Shape;711;g213aa9d9a43_0_1"/>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300">
                <a:solidFill>
                  <a:schemeClr val="dk1"/>
                </a:solidFill>
                <a:latin typeface="EB Garamond"/>
                <a:ea typeface="EB Garamond"/>
                <a:cs typeface="EB Garamond"/>
                <a:sym typeface="EB Garamond"/>
              </a:rPr>
              <a:t>Topic Modeling Analysis</a:t>
            </a:r>
            <a:endParaRPr b="1" sz="2900">
              <a:latin typeface="EB Garamond"/>
              <a:ea typeface="EB Garamond"/>
              <a:cs typeface="EB Garamond"/>
              <a:sym typeface="EB Garamond"/>
            </a:endParaRPr>
          </a:p>
        </p:txBody>
      </p:sp>
      <p:grpSp>
        <p:nvGrpSpPr>
          <p:cNvPr id="712" name="Google Shape;712;g213aa9d9a43_0_1"/>
          <p:cNvGrpSpPr/>
          <p:nvPr/>
        </p:nvGrpSpPr>
        <p:grpSpPr>
          <a:xfrm>
            <a:off x="506358" y="169787"/>
            <a:ext cx="1618876" cy="963101"/>
            <a:chOff x="620557" y="314870"/>
            <a:chExt cx="1888562" cy="1097926"/>
          </a:xfrm>
        </p:grpSpPr>
        <p:grpSp>
          <p:nvGrpSpPr>
            <p:cNvPr id="713" name="Google Shape;713;g213aa9d9a43_0_1"/>
            <p:cNvGrpSpPr/>
            <p:nvPr/>
          </p:nvGrpSpPr>
          <p:grpSpPr>
            <a:xfrm>
              <a:off x="620557" y="314870"/>
              <a:ext cx="1888562" cy="1097926"/>
              <a:chOff x="5455664" y="4687260"/>
              <a:chExt cx="1521439" cy="968189"/>
            </a:xfrm>
          </p:grpSpPr>
          <p:sp>
            <p:nvSpPr>
              <p:cNvPr id="714" name="Google Shape;714;g213aa9d9a43_0_1"/>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5" name="Google Shape;715;g213aa9d9a43_0_1"/>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16" name="Google Shape;716;g213aa9d9a43_0_1"/>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17" name="Google Shape;717;g213aa9d9a43_0_1"/>
          <p:cNvSpPr txBox="1"/>
          <p:nvPr/>
        </p:nvSpPr>
        <p:spPr>
          <a:xfrm>
            <a:off x="268305" y="4071375"/>
            <a:ext cx="4412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Advantages over LDA TM</a:t>
            </a:r>
            <a:endParaRPr b="1" sz="2400">
              <a:solidFill>
                <a:schemeClr val="dk1"/>
              </a:solidFill>
              <a:latin typeface="EB Garamond"/>
              <a:ea typeface="EB Garamond"/>
              <a:cs typeface="EB Garamond"/>
              <a:sym typeface="EB Garamond"/>
            </a:endParaRPr>
          </a:p>
        </p:txBody>
      </p:sp>
      <p:sp>
        <p:nvSpPr>
          <p:cNvPr id="718" name="Google Shape;718;g213aa9d9a43_0_1"/>
          <p:cNvSpPr/>
          <p:nvPr/>
        </p:nvSpPr>
        <p:spPr>
          <a:xfrm>
            <a:off x="6015986" y="1547413"/>
            <a:ext cx="64200" cy="496747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19" name="Google Shape;719;g213aa9d9a43_0_1"/>
          <p:cNvSpPr txBox="1"/>
          <p:nvPr/>
        </p:nvSpPr>
        <p:spPr>
          <a:xfrm>
            <a:off x="268292" y="1397084"/>
            <a:ext cx="3234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BERTopic Modeling</a:t>
            </a:r>
            <a:endParaRPr b="1" sz="2400">
              <a:solidFill>
                <a:schemeClr val="dk1"/>
              </a:solidFill>
              <a:latin typeface="EB Garamond"/>
              <a:ea typeface="EB Garamond"/>
              <a:cs typeface="EB Garamond"/>
              <a:sym typeface="EB Garamond"/>
            </a:endParaRPr>
          </a:p>
        </p:txBody>
      </p:sp>
      <p:sp>
        <p:nvSpPr>
          <p:cNvPr id="720" name="Google Shape;720;g213aa9d9a43_0_1"/>
          <p:cNvSpPr txBox="1"/>
          <p:nvPr/>
        </p:nvSpPr>
        <p:spPr>
          <a:xfrm>
            <a:off x="506375" y="1840600"/>
            <a:ext cx="5234700" cy="2235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An emerging </a:t>
            </a:r>
            <a:r>
              <a:rPr lang="en-US" sz="1800">
                <a:solidFill>
                  <a:srgbClr val="595959"/>
                </a:solidFill>
                <a:latin typeface="EB Garamond Medium"/>
                <a:ea typeface="EB Garamond Medium"/>
                <a:cs typeface="EB Garamond Medium"/>
                <a:sym typeface="EB Garamond Medium"/>
              </a:rPr>
              <a:t>TM</a:t>
            </a:r>
            <a:r>
              <a:rPr lang="en-US" sz="1800">
                <a:solidFill>
                  <a:srgbClr val="595959"/>
                </a:solidFill>
                <a:latin typeface="EB Garamond Medium"/>
                <a:ea typeface="EB Garamond Medium"/>
                <a:cs typeface="EB Garamond Medium"/>
                <a:sym typeface="EB Garamond Medium"/>
              </a:rPr>
              <a:t> technique that uses language embedding and class-based TF-IDF</a:t>
            </a:r>
            <a:endParaRPr sz="18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1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Original Paper (Grootendorst 2022): </a:t>
            </a:r>
            <a:r>
              <a:rPr lang="en-US" sz="1800" u="sng">
                <a:solidFill>
                  <a:schemeClr val="hlink"/>
                </a:solidFill>
                <a:latin typeface="EB Garamond Medium"/>
                <a:ea typeface="EB Garamond Medium"/>
                <a:cs typeface="EB Garamond Medium"/>
                <a:sym typeface="EB Garamond Medium"/>
                <a:hlinkClick r:id="rId3"/>
              </a:rPr>
              <a:t>https://arxiv.org/abs/2203.05794</a:t>
            </a:r>
            <a:endParaRPr sz="18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Documentation: </a:t>
            </a:r>
            <a:r>
              <a:rPr lang="en-US" sz="1800" u="sng">
                <a:solidFill>
                  <a:schemeClr val="hlink"/>
                </a:solidFill>
                <a:latin typeface="EB Garamond Medium"/>
                <a:ea typeface="EB Garamond Medium"/>
                <a:cs typeface="EB Garamond Medium"/>
                <a:sym typeface="EB Garamond Medium"/>
                <a:hlinkClick r:id="rId4"/>
              </a:rPr>
              <a:t>https://maartengr.github.io/BERTopic/index.html</a:t>
            </a:r>
            <a:endParaRPr sz="1800">
              <a:solidFill>
                <a:srgbClr val="595959"/>
              </a:solidFill>
              <a:latin typeface="EB Garamond Medium"/>
              <a:ea typeface="EB Garamond Medium"/>
              <a:cs typeface="EB Garamond Medium"/>
              <a:sym typeface="EB Garamond Medium"/>
            </a:endParaRPr>
          </a:p>
          <a:p>
            <a:pPr indent="-177800" lvl="0" marL="285750" marR="0" rtl="0" algn="l">
              <a:spcBef>
                <a:spcPts val="0"/>
              </a:spcBef>
              <a:spcAft>
                <a:spcPts val="0"/>
              </a:spcAft>
              <a:buClr>
                <a:srgbClr val="595959"/>
              </a:buClr>
              <a:buSzPts val="100"/>
              <a:buFont typeface="EB Garamond Medium"/>
              <a:buChar char="•"/>
            </a:pPr>
            <a:r>
              <a:t/>
            </a:r>
            <a:endParaRPr sz="100">
              <a:solidFill>
                <a:srgbClr val="595959"/>
              </a:solidFill>
              <a:latin typeface="EB Garamond Medium"/>
              <a:ea typeface="EB Garamond Medium"/>
              <a:cs typeface="EB Garamond Medium"/>
              <a:sym typeface="EB Garamond Medium"/>
            </a:endParaRPr>
          </a:p>
        </p:txBody>
      </p:sp>
      <p:sp>
        <p:nvSpPr>
          <p:cNvPr id="721" name="Google Shape;721;g213aa9d9a43_0_1"/>
          <p:cNvSpPr txBox="1"/>
          <p:nvPr/>
        </p:nvSpPr>
        <p:spPr>
          <a:xfrm>
            <a:off x="385775" y="4533075"/>
            <a:ext cx="5475900" cy="22011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Easy to fit in model: only need to clear stopwords and re-concatenate into paragraphs</a:t>
            </a:r>
            <a:endParaRPr sz="18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1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Much more stable: results may vary a little across runs but not as much as LDA</a:t>
            </a:r>
            <a:endParaRPr sz="18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Much less training time: 15,000+ abstracts take less than 1 </a:t>
            </a:r>
            <a:r>
              <a:rPr lang="en-US" sz="1800">
                <a:solidFill>
                  <a:srgbClr val="595959"/>
                </a:solidFill>
                <a:latin typeface="EB Garamond Medium"/>
                <a:ea typeface="EB Garamond Medium"/>
                <a:cs typeface="EB Garamond Medium"/>
                <a:sym typeface="EB Garamond Medium"/>
              </a:rPr>
              <a:t>minute</a:t>
            </a:r>
            <a:r>
              <a:rPr lang="en-US" sz="1800">
                <a:solidFill>
                  <a:srgbClr val="595959"/>
                </a:solidFill>
                <a:latin typeface="EB Garamond Medium"/>
                <a:ea typeface="EB Garamond Medium"/>
                <a:cs typeface="EB Garamond Medium"/>
                <a:sym typeface="EB Garamond Medium"/>
              </a:rPr>
              <a:t> to train</a:t>
            </a:r>
            <a:endParaRPr sz="1800">
              <a:solidFill>
                <a:srgbClr val="595959"/>
              </a:solidFill>
              <a:latin typeface="EB Garamond Medium"/>
              <a:ea typeface="EB Garamond Medium"/>
              <a:cs typeface="EB Garamond Medium"/>
              <a:sym typeface="EB Garamond Medium"/>
            </a:endParaRPr>
          </a:p>
        </p:txBody>
      </p:sp>
      <p:pic>
        <p:nvPicPr>
          <p:cNvPr id="722" name="Google Shape;722;g213aa9d9a43_0_1"/>
          <p:cNvPicPr preferRelativeResize="0"/>
          <p:nvPr/>
        </p:nvPicPr>
        <p:blipFill>
          <a:blip r:embed="rId5">
            <a:alphaModFix/>
          </a:blip>
          <a:stretch>
            <a:fillRect/>
          </a:stretch>
        </p:blipFill>
        <p:spPr>
          <a:xfrm>
            <a:off x="6498900" y="1166388"/>
            <a:ext cx="5435225" cy="5119958"/>
          </a:xfrm>
          <a:prstGeom prst="rect">
            <a:avLst/>
          </a:prstGeom>
          <a:noFill/>
          <a:ln>
            <a:noFill/>
          </a:ln>
        </p:spPr>
      </p:pic>
      <p:sp>
        <p:nvSpPr>
          <p:cNvPr id="723" name="Google Shape;723;g213aa9d9a43_0_1"/>
          <p:cNvSpPr txBox="1"/>
          <p:nvPr/>
        </p:nvSpPr>
        <p:spPr>
          <a:xfrm>
            <a:off x="6331700" y="6242400"/>
            <a:ext cx="547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a:latin typeface="Times New Roman"/>
                <a:ea typeface="Times New Roman"/>
                <a:cs typeface="Times New Roman"/>
                <a:sym typeface="Times New Roman"/>
              </a:rPr>
              <a:t>Source:https://hackernoon.com/nlp-tutorial-topic-modeling-in-python-with-bertopic-372w35l9</a:t>
            </a:r>
            <a:endParaRPr i="1">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g213aa9d9a43_0_49"/>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29" name="Google Shape;729;g213aa9d9a43_0_49"/>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Topic Modeling Analysis</a:t>
            </a:r>
            <a:endParaRPr sz="2900">
              <a:latin typeface="EB Garamond Medium"/>
              <a:ea typeface="EB Garamond Medium"/>
              <a:cs typeface="EB Garamond Medium"/>
              <a:sym typeface="EB Garamond Medium"/>
            </a:endParaRPr>
          </a:p>
        </p:txBody>
      </p:sp>
      <p:grpSp>
        <p:nvGrpSpPr>
          <p:cNvPr id="730" name="Google Shape;730;g213aa9d9a43_0_49"/>
          <p:cNvGrpSpPr/>
          <p:nvPr/>
        </p:nvGrpSpPr>
        <p:grpSpPr>
          <a:xfrm>
            <a:off x="506358" y="169787"/>
            <a:ext cx="1618876" cy="963101"/>
            <a:chOff x="620557" y="314870"/>
            <a:chExt cx="1888562" cy="1097926"/>
          </a:xfrm>
        </p:grpSpPr>
        <p:grpSp>
          <p:nvGrpSpPr>
            <p:cNvPr id="731" name="Google Shape;731;g213aa9d9a43_0_49"/>
            <p:cNvGrpSpPr/>
            <p:nvPr/>
          </p:nvGrpSpPr>
          <p:grpSpPr>
            <a:xfrm>
              <a:off x="620557" y="314870"/>
              <a:ext cx="1888562" cy="1097926"/>
              <a:chOff x="5455664" y="4687260"/>
              <a:chExt cx="1521439" cy="968189"/>
            </a:xfrm>
          </p:grpSpPr>
          <p:sp>
            <p:nvSpPr>
              <p:cNvPr id="732" name="Google Shape;732;g213aa9d9a43_0_4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33" name="Google Shape;733;g213aa9d9a43_0_4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34" name="Google Shape;734;g213aa9d9a43_0_4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35" name="Google Shape;735;g213aa9d9a43_0_49"/>
          <p:cNvSpPr txBox="1"/>
          <p:nvPr/>
        </p:nvSpPr>
        <p:spPr>
          <a:xfrm>
            <a:off x="256249" y="1397075"/>
            <a:ext cx="5979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Dynamic Economic Research </a:t>
            </a:r>
            <a:r>
              <a:rPr lang="en-US" sz="2400">
                <a:solidFill>
                  <a:schemeClr val="dk1"/>
                </a:solidFill>
                <a:latin typeface="EB Garamond Medium"/>
                <a:ea typeface="EB Garamond Medium"/>
                <a:cs typeface="EB Garamond Medium"/>
                <a:sym typeface="EB Garamond Medium"/>
              </a:rPr>
              <a:t>TM</a:t>
            </a:r>
            <a:r>
              <a:rPr lang="en-US" sz="2400">
                <a:solidFill>
                  <a:schemeClr val="dk1"/>
                </a:solidFill>
                <a:latin typeface="EB Garamond Medium"/>
                <a:ea typeface="EB Garamond Medium"/>
                <a:cs typeface="EB Garamond Medium"/>
                <a:sym typeface="EB Garamond Medium"/>
              </a:rPr>
              <a:t> over Time</a:t>
            </a:r>
            <a:endParaRPr sz="2400">
              <a:solidFill>
                <a:schemeClr val="dk1"/>
              </a:solidFill>
              <a:latin typeface="EB Garamond Medium"/>
              <a:ea typeface="EB Garamond Medium"/>
              <a:cs typeface="EB Garamond Medium"/>
              <a:sym typeface="EB Garamond Medium"/>
            </a:endParaRPr>
          </a:p>
        </p:txBody>
      </p:sp>
      <p:pic>
        <p:nvPicPr>
          <p:cNvPr id="736" name="Google Shape;736;g213aa9d9a43_0_49"/>
          <p:cNvPicPr preferRelativeResize="0"/>
          <p:nvPr/>
        </p:nvPicPr>
        <p:blipFill>
          <a:blip r:embed="rId3">
            <a:alphaModFix/>
          </a:blip>
          <a:stretch>
            <a:fillRect/>
          </a:stretch>
        </p:blipFill>
        <p:spPr>
          <a:xfrm>
            <a:off x="823600" y="1858775"/>
            <a:ext cx="10449461" cy="4791200"/>
          </a:xfrm>
          <a:prstGeom prst="rect">
            <a:avLst/>
          </a:prstGeom>
          <a:noFill/>
          <a:ln>
            <a:noFill/>
          </a:ln>
        </p:spPr>
      </p:pic>
      <p:cxnSp>
        <p:nvCxnSpPr>
          <p:cNvPr id="737" name="Google Shape;737;g213aa9d9a43_0_49"/>
          <p:cNvCxnSpPr/>
          <p:nvPr/>
        </p:nvCxnSpPr>
        <p:spPr>
          <a:xfrm flipH="1" rot="10800000">
            <a:off x="6054475" y="1964600"/>
            <a:ext cx="1193100" cy="1578900"/>
          </a:xfrm>
          <a:prstGeom prst="straightConnector1">
            <a:avLst/>
          </a:prstGeom>
          <a:noFill/>
          <a:ln cap="flat" cmpd="sng" w="38100">
            <a:solidFill>
              <a:srgbClr val="FF0000"/>
            </a:solidFill>
            <a:prstDash val="solid"/>
            <a:round/>
            <a:headEnd len="med" w="med" type="none"/>
            <a:tailEnd len="med" w="med" type="triangle"/>
          </a:ln>
        </p:spPr>
      </p:cxnSp>
      <p:sp>
        <p:nvSpPr>
          <p:cNvPr id="738" name="Google Shape;738;g213aa9d9a43_0_49"/>
          <p:cNvSpPr txBox="1"/>
          <p:nvPr/>
        </p:nvSpPr>
        <p:spPr>
          <a:xfrm>
            <a:off x="7295925" y="1397075"/>
            <a:ext cx="41823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0000"/>
                </a:solidFill>
                <a:latin typeface="EB Garamond"/>
                <a:ea typeface="EB Garamond"/>
                <a:cs typeface="EB Garamond"/>
                <a:sym typeface="EB Garamond"/>
              </a:rPr>
              <a:t>Dominating, but </a:t>
            </a:r>
            <a:r>
              <a:rPr b="1" lang="en-US" sz="1700" u="sng">
                <a:solidFill>
                  <a:srgbClr val="FF0000"/>
                </a:solidFill>
                <a:latin typeface="EB Garamond"/>
                <a:ea typeface="EB Garamond"/>
                <a:cs typeface="EB Garamond"/>
                <a:sym typeface="EB Garamond"/>
              </a:rPr>
              <a:t>NON-trivial</a:t>
            </a:r>
            <a:r>
              <a:rPr b="1" lang="en-US" sz="1700">
                <a:solidFill>
                  <a:srgbClr val="FF0000"/>
                </a:solidFill>
                <a:latin typeface="EB Garamond"/>
                <a:ea typeface="EB Garamond"/>
                <a:cs typeface="EB Garamond"/>
                <a:sym typeface="EB Garamond"/>
              </a:rPr>
              <a:t>! Need further </a:t>
            </a:r>
            <a:r>
              <a:rPr b="1" lang="en-US" sz="1700">
                <a:solidFill>
                  <a:srgbClr val="FF0000"/>
                </a:solidFill>
                <a:latin typeface="EB Garamond"/>
                <a:ea typeface="EB Garamond"/>
                <a:cs typeface="EB Garamond"/>
                <a:sym typeface="EB Garamond"/>
              </a:rPr>
              <a:t>splitting</a:t>
            </a:r>
            <a:r>
              <a:rPr b="1" lang="en-US" sz="1700">
                <a:solidFill>
                  <a:srgbClr val="FF0000"/>
                </a:solidFill>
                <a:latin typeface="EB Garamond"/>
                <a:ea typeface="EB Garamond"/>
                <a:cs typeface="EB Garamond"/>
                <a:sym typeface="EB Garamond"/>
              </a:rPr>
              <a:t> among these documents for better results.</a:t>
            </a:r>
            <a:endParaRPr b="1" sz="1700">
              <a:solidFill>
                <a:srgbClr val="FF0000"/>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g213aa9d9a43_0_67"/>
          <p:cNvSpPr/>
          <p:nvPr/>
        </p:nvSpPr>
        <p:spPr>
          <a:xfrm>
            <a:off x="0"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4" name="Google Shape;744;g213aa9d9a43_0_67"/>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5" name="Google Shape;745;g213aa9d9a43_0_67"/>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Topic Modeling Analysis</a:t>
            </a:r>
            <a:endParaRPr sz="2900">
              <a:latin typeface="EB Garamond Medium"/>
              <a:ea typeface="EB Garamond Medium"/>
              <a:cs typeface="EB Garamond Medium"/>
              <a:sym typeface="EB Garamond Medium"/>
            </a:endParaRPr>
          </a:p>
        </p:txBody>
      </p:sp>
      <p:grpSp>
        <p:nvGrpSpPr>
          <p:cNvPr id="746" name="Google Shape;746;g213aa9d9a43_0_67"/>
          <p:cNvGrpSpPr/>
          <p:nvPr/>
        </p:nvGrpSpPr>
        <p:grpSpPr>
          <a:xfrm>
            <a:off x="506358" y="169787"/>
            <a:ext cx="1618876" cy="963101"/>
            <a:chOff x="620557" y="314870"/>
            <a:chExt cx="1888562" cy="1097926"/>
          </a:xfrm>
        </p:grpSpPr>
        <p:grpSp>
          <p:nvGrpSpPr>
            <p:cNvPr id="747" name="Google Shape;747;g213aa9d9a43_0_67"/>
            <p:cNvGrpSpPr/>
            <p:nvPr/>
          </p:nvGrpSpPr>
          <p:grpSpPr>
            <a:xfrm>
              <a:off x="620557" y="314870"/>
              <a:ext cx="1888562" cy="1097926"/>
              <a:chOff x="5455664" y="4687260"/>
              <a:chExt cx="1521439" cy="968189"/>
            </a:xfrm>
          </p:grpSpPr>
          <p:sp>
            <p:nvSpPr>
              <p:cNvPr id="748" name="Google Shape;748;g213aa9d9a43_0_67"/>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49" name="Google Shape;749;g213aa9d9a43_0_67"/>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50" name="Google Shape;750;g213aa9d9a43_0_67"/>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51" name="Google Shape;751;g213aa9d9a43_0_67"/>
          <p:cNvSpPr txBox="1"/>
          <p:nvPr/>
        </p:nvSpPr>
        <p:spPr>
          <a:xfrm>
            <a:off x="268300" y="1397075"/>
            <a:ext cx="4978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Top 5 Keywords for each Topic: </a:t>
            </a:r>
            <a:endParaRPr sz="2400">
              <a:solidFill>
                <a:schemeClr val="dk1"/>
              </a:solidFill>
              <a:latin typeface="EB Garamond Medium"/>
              <a:ea typeface="EB Garamond Medium"/>
              <a:cs typeface="EB Garamond Medium"/>
              <a:sym typeface="EB Garamond Medium"/>
            </a:endParaRPr>
          </a:p>
        </p:txBody>
      </p:sp>
      <p:pic>
        <p:nvPicPr>
          <p:cNvPr id="752" name="Google Shape;752;g213aa9d9a43_0_67"/>
          <p:cNvPicPr preferRelativeResize="0"/>
          <p:nvPr/>
        </p:nvPicPr>
        <p:blipFill>
          <a:blip r:embed="rId3">
            <a:alphaModFix/>
          </a:blip>
          <a:stretch>
            <a:fillRect/>
          </a:stretch>
        </p:blipFill>
        <p:spPr>
          <a:xfrm>
            <a:off x="1386075" y="1932225"/>
            <a:ext cx="9706449" cy="4712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g213aa9d9a43_1_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8" name="Google Shape;758;g213aa9d9a43_1_5"/>
          <p:cNvSpPr/>
          <p:nvPr/>
        </p:nvSpPr>
        <p:spPr>
          <a:xfrm>
            <a:off x="0"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9" name="Google Shape;759;g213aa9d9a43_1_5"/>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Topic Modeling Analysis</a:t>
            </a:r>
            <a:endParaRPr sz="2900">
              <a:latin typeface="EB Garamond Medium"/>
              <a:ea typeface="EB Garamond Medium"/>
              <a:cs typeface="EB Garamond Medium"/>
              <a:sym typeface="EB Garamond Medium"/>
            </a:endParaRPr>
          </a:p>
        </p:txBody>
      </p:sp>
      <p:grpSp>
        <p:nvGrpSpPr>
          <p:cNvPr id="760" name="Google Shape;760;g213aa9d9a43_1_5"/>
          <p:cNvGrpSpPr/>
          <p:nvPr/>
        </p:nvGrpSpPr>
        <p:grpSpPr>
          <a:xfrm>
            <a:off x="506358" y="113912"/>
            <a:ext cx="1618876" cy="963101"/>
            <a:chOff x="620557" y="314870"/>
            <a:chExt cx="1888562" cy="1097926"/>
          </a:xfrm>
        </p:grpSpPr>
        <p:grpSp>
          <p:nvGrpSpPr>
            <p:cNvPr id="761" name="Google Shape;761;g213aa9d9a43_1_5"/>
            <p:cNvGrpSpPr/>
            <p:nvPr/>
          </p:nvGrpSpPr>
          <p:grpSpPr>
            <a:xfrm>
              <a:off x="620557" y="314870"/>
              <a:ext cx="1888562" cy="1097926"/>
              <a:chOff x="5455664" y="4687260"/>
              <a:chExt cx="1521439" cy="968189"/>
            </a:xfrm>
          </p:grpSpPr>
          <p:sp>
            <p:nvSpPr>
              <p:cNvPr id="762" name="Google Shape;762;g213aa9d9a43_1_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3" name="Google Shape;763;g213aa9d9a43_1_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64" name="Google Shape;764;g213aa9d9a43_1_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65" name="Google Shape;765;g213aa9d9a43_1_5"/>
          <p:cNvSpPr txBox="1"/>
          <p:nvPr/>
        </p:nvSpPr>
        <p:spPr>
          <a:xfrm>
            <a:off x="268300" y="1282775"/>
            <a:ext cx="4978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Similarity</a:t>
            </a:r>
            <a:r>
              <a:rPr lang="en-US" sz="2400">
                <a:solidFill>
                  <a:schemeClr val="dk1"/>
                </a:solidFill>
                <a:latin typeface="EB Garamond Medium"/>
                <a:ea typeface="EB Garamond Medium"/>
                <a:cs typeface="EB Garamond Medium"/>
                <a:sym typeface="EB Garamond Medium"/>
              </a:rPr>
              <a:t> and Intertopic Distance</a:t>
            </a:r>
            <a:endParaRPr sz="2400">
              <a:solidFill>
                <a:schemeClr val="dk1"/>
              </a:solidFill>
              <a:latin typeface="EB Garamond Medium"/>
              <a:ea typeface="EB Garamond Medium"/>
              <a:cs typeface="EB Garamond Medium"/>
              <a:sym typeface="EB Garamond Medium"/>
            </a:endParaRPr>
          </a:p>
        </p:txBody>
      </p:sp>
      <p:pic>
        <p:nvPicPr>
          <p:cNvPr id="766" name="Google Shape;766;g213aa9d9a43_1_5"/>
          <p:cNvPicPr preferRelativeResize="0"/>
          <p:nvPr/>
        </p:nvPicPr>
        <p:blipFill>
          <a:blip r:embed="rId3">
            <a:alphaModFix/>
          </a:blip>
          <a:stretch>
            <a:fillRect/>
          </a:stretch>
        </p:blipFill>
        <p:spPr>
          <a:xfrm>
            <a:off x="304675" y="1950225"/>
            <a:ext cx="4905751" cy="4827252"/>
          </a:xfrm>
          <a:prstGeom prst="rect">
            <a:avLst/>
          </a:prstGeom>
          <a:noFill/>
          <a:ln>
            <a:noFill/>
          </a:ln>
        </p:spPr>
      </p:pic>
      <p:pic>
        <p:nvPicPr>
          <p:cNvPr id="767" name="Google Shape;767;g213aa9d9a43_1_5"/>
          <p:cNvPicPr preferRelativeResize="0"/>
          <p:nvPr/>
        </p:nvPicPr>
        <p:blipFill>
          <a:blip r:embed="rId4">
            <a:alphaModFix/>
          </a:blip>
          <a:stretch>
            <a:fillRect/>
          </a:stretch>
        </p:blipFill>
        <p:spPr>
          <a:xfrm>
            <a:off x="6339725" y="1982669"/>
            <a:ext cx="4905750" cy="4762356"/>
          </a:xfrm>
          <a:prstGeom prst="rect">
            <a:avLst/>
          </a:prstGeom>
          <a:noFill/>
          <a:ln>
            <a:noFill/>
          </a:ln>
        </p:spPr>
      </p:pic>
      <p:cxnSp>
        <p:nvCxnSpPr>
          <p:cNvPr id="768" name="Google Shape;768;g213aa9d9a43_1_5"/>
          <p:cNvCxnSpPr/>
          <p:nvPr/>
        </p:nvCxnSpPr>
        <p:spPr>
          <a:xfrm rot="10800000">
            <a:off x="6560725" y="1820050"/>
            <a:ext cx="903900" cy="1735500"/>
          </a:xfrm>
          <a:prstGeom prst="straightConnector1">
            <a:avLst/>
          </a:prstGeom>
          <a:noFill/>
          <a:ln cap="flat" cmpd="sng" w="38100">
            <a:solidFill>
              <a:srgbClr val="FF0000"/>
            </a:solidFill>
            <a:prstDash val="solid"/>
            <a:round/>
            <a:headEnd len="med" w="med" type="none"/>
            <a:tailEnd len="med" w="med" type="triangle"/>
          </a:ln>
        </p:spPr>
      </p:cxnSp>
      <p:sp>
        <p:nvSpPr>
          <p:cNvPr id="769" name="Google Shape;769;g213aa9d9a43_1_5"/>
          <p:cNvSpPr txBox="1"/>
          <p:nvPr/>
        </p:nvSpPr>
        <p:spPr>
          <a:xfrm>
            <a:off x="5608525" y="1086550"/>
            <a:ext cx="49785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0000"/>
                </a:solidFill>
                <a:latin typeface="EB Garamond"/>
                <a:ea typeface="EB Garamond"/>
                <a:cs typeface="EB Garamond"/>
                <a:sym typeface="EB Garamond"/>
              </a:rPr>
              <a:t>All topics do NOT overlap on Intertopic Distance Map, so the training result should be fine!</a:t>
            </a:r>
            <a:endParaRPr b="1" sz="1700">
              <a:solidFill>
                <a:srgbClr val="FF0000"/>
              </a:solidFill>
              <a:latin typeface="EB Garamond"/>
              <a:ea typeface="EB Garamond"/>
              <a:cs typeface="EB Garamond"/>
              <a:sym typeface="EB Garamond"/>
            </a:endParaRPr>
          </a:p>
        </p:txBody>
      </p:sp>
      <p:sp>
        <p:nvSpPr>
          <p:cNvPr id="770" name="Google Shape;770;g213aa9d9a43_1_5"/>
          <p:cNvSpPr/>
          <p:nvPr/>
        </p:nvSpPr>
        <p:spPr>
          <a:xfrm>
            <a:off x="8685450" y="776825"/>
            <a:ext cx="1132800" cy="1205700"/>
          </a:xfrm>
          <a:prstGeom prst="smileyFace">
            <a:avLst>
              <a:gd fmla="val 4653" name="adj"/>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g213aa9d9a43_1_25"/>
          <p:cNvSpPr/>
          <p:nvPr/>
        </p:nvSpPr>
        <p:spPr>
          <a:xfrm>
            <a:off x="0"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76" name="Google Shape;776;g213aa9d9a43_1_25"/>
          <p:cNvSpPr/>
          <p:nvPr/>
        </p:nvSpPr>
        <p:spPr>
          <a:xfrm>
            <a:off x="8685450" y="776825"/>
            <a:ext cx="1132800" cy="1205700"/>
          </a:xfrm>
          <a:prstGeom prst="smileyFace">
            <a:avLst>
              <a:gd fmla="val 4653" name="adj"/>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213aa9d9a43_1_2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778" name="Google Shape;778;g213aa9d9a43_1_25"/>
          <p:cNvGrpSpPr/>
          <p:nvPr/>
        </p:nvGrpSpPr>
        <p:grpSpPr>
          <a:xfrm>
            <a:off x="506358" y="113912"/>
            <a:ext cx="1618876" cy="963101"/>
            <a:chOff x="620557" y="314870"/>
            <a:chExt cx="1888562" cy="1097926"/>
          </a:xfrm>
        </p:grpSpPr>
        <p:grpSp>
          <p:nvGrpSpPr>
            <p:cNvPr id="779" name="Google Shape;779;g213aa9d9a43_1_25"/>
            <p:cNvGrpSpPr/>
            <p:nvPr/>
          </p:nvGrpSpPr>
          <p:grpSpPr>
            <a:xfrm>
              <a:off x="620557" y="314870"/>
              <a:ext cx="1888562" cy="1097926"/>
              <a:chOff x="5455664" y="4687260"/>
              <a:chExt cx="1521439" cy="968189"/>
            </a:xfrm>
          </p:grpSpPr>
          <p:sp>
            <p:nvSpPr>
              <p:cNvPr id="780" name="Google Shape;780;g213aa9d9a43_1_2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81" name="Google Shape;781;g213aa9d9a43_1_2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2" name="Google Shape;782;g213aa9d9a43_1_2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83" name="Google Shape;783;g213aa9d9a43_1_25"/>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sp>
        <p:nvSpPr>
          <p:cNvPr id="784" name="Google Shape;784;g213aa9d9a43_1_25"/>
          <p:cNvSpPr/>
          <p:nvPr/>
        </p:nvSpPr>
        <p:spPr>
          <a:xfrm>
            <a:off x="5394700" y="3096550"/>
            <a:ext cx="1251600" cy="1273200"/>
          </a:xfrm>
          <a:prstGeom prst="hexagon">
            <a:avLst>
              <a:gd fmla="val 25000" name="adj"/>
              <a:gd fmla="val 115470" name="vf"/>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g213aa9d9a43_1_25"/>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dk1"/>
                </a:solidFill>
                <a:latin typeface="EB Garamond Medium"/>
                <a:ea typeface="EB Garamond Medium"/>
                <a:cs typeface="EB Garamond Medium"/>
                <a:sym typeface="EB Garamond Medium"/>
              </a:rPr>
              <a:t>Specialization Areas of Different Institutions</a:t>
            </a:r>
            <a:endParaRPr sz="2400">
              <a:solidFill>
                <a:schemeClr val="dk1"/>
              </a:solidFill>
              <a:latin typeface="EB Garamond Medium"/>
              <a:ea typeface="EB Garamond Medium"/>
              <a:cs typeface="EB Garamond Medium"/>
              <a:sym typeface="EB Garamond Medium"/>
            </a:endParaRPr>
          </a:p>
        </p:txBody>
      </p:sp>
      <p:sp>
        <p:nvSpPr>
          <p:cNvPr id="786" name="Google Shape;786;g213aa9d9a43_1_25"/>
          <p:cNvSpPr txBox="1"/>
          <p:nvPr/>
        </p:nvSpPr>
        <p:spPr>
          <a:xfrm>
            <a:off x="446275" y="1763525"/>
            <a:ext cx="9444300" cy="6465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Times New Roman"/>
              <a:buChar char="•"/>
            </a:pPr>
            <a:r>
              <a:rPr lang="en-US" sz="1800">
                <a:solidFill>
                  <a:srgbClr val="595959"/>
                </a:solidFill>
                <a:latin typeface="EB Garamond Medium"/>
                <a:ea typeface="EB Garamond Medium"/>
                <a:cs typeface="EB Garamond Medium"/>
                <a:sym typeface="EB Garamond Medium"/>
              </a:rPr>
              <a:t>Every </a:t>
            </a:r>
            <a:r>
              <a:rPr lang="en-US" sz="1800">
                <a:solidFill>
                  <a:srgbClr val="595959"/>
                </a:solidFill>
                <a:latin typeface="EB Garamond Medium"/>
                <a:ea typeface="EB Garamond Medium"/>
                <a:cs typeface="EB Garamond Medium"/>
                <a:sym typeface="EB Garamond Medium"/>
              </a:rPr>
              <a:t>document is assigned with a </a:t>
            </a:r>
            <a:r>
              <a:rPr lang="en-US" sz="1800" u="sng">
                <a:solidFill>
                  <a:srgbClr val="595959"/>
                </a:solidFill>
                <a:latin typeface="EB Garamond Medium"/>
                <a:ea typeface="EB Garamond Medium"/>
                <a:cs typeface="EB Garamond Medium"/>
                <a:sym typeface="EB Garamond Medium"/>
              </a:rPr>
              <a:t>single</a:t>
            </a:r>
            <a:r>
              <a:rPr lang="en-US" sz="1800">
                <a:solidFill>
                  <a:srgbClr val="595959"/>
                </a:solidFill>
                <a:latin typeface="EB Garamond Medium"/>
                <a:ea typeface="EB Garamond Medium"/>
                <a:cs typeface="EB Garamond Medium"/>
                <a:sym typeface="EB Garamond Medium"/>
              </a:rPr>
              <a:t> MOST RELEVANT topic.</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can use this result to see what topics an institution is focusing on.</a:t>
            </a:r>
            <a:endParaRPr sz="1800">
              <a:solidFill>
                <a:srgbClr val="595959"/>
              </a:solidFill>
              <a:latin typeface="EB Garamond Medium"/>
              <a:ea typeface="EB Garamond Medium"/>
              <a:cs typeface="EB Garamond Medium"/>
              <a:sym typeface="EB Garamond Medium"/>
            </a:endParaRPr>
          </a:p>
        </p:txBody>
      </p:sp>
      <p:pic>
        <p:nvPicPr>
          <p:cNvPr id="787" name="Google Shape;787;g213aa9d9a43_1_25"/>
          <p:cNvPicPr preferRelativeResize="0"/>
          <p:nvPr/>
        </p:nvPicPr>
        <p:blipFill>
          <a:blip r:embed="rId3">
            <a:alphaModFix/>
          </a:blip>
          <a:stretch>
            <a:fillRect/>
          </a:stretch>
        </p:blipFill>
        <p:spPr>
          <a:xfrm>
            <a:off x="347625" y="3446775"/>
            <a:ext cx="5847900" cy="2747210"/>
          </a:xfrm>
          <a:prstGeom prst="rect">
            <a:avLst/>
          </a:prstGeom>
          <a:noFill/>
          <a:ln>
            <a:noFill/>
          </a:ln>
        </p:spPr>
      </p:pic>
      <p:pic>
        <p:nvPicPr>
          <p:cNvPr id="788" name="Google Shape;788;g213aa9d9a43_1_25"/>
          <p:cNvPicPr preferRelativeResize="0"/>
          <p:nvPr/>
        </p:nvPicPr>
        <p:blipFill>
          <a:blip r:embed="rId4">
            <a:alphaModFix/>
          </a:blip>
          <a:stretch>
            <a:fillRect/>
          </a:stretch>
        </p:blipFill>
        <p:spPr>
          <a:xfrm>
            <a:off x="6408175" y="2626900"/>
            <a:ext cx="5534949" cy="3691599"/>
          </a:xfrm>
          <a:prstGeom prst="rect">
            <a:avLst/>
          </a:prstGeom>
          <a:noFill/>
          <a:ln>
            <a:noFill/>
          </a:ln>
        </p:spPr>
      </p:pic>
      <p:cxnSp>
        <p:nvCxnSpPr>
          <p:cNvPr id="789" name="Google Shape;789;g213aa9d9a43_1_25"/>
          <p:cNvCxnSpPr/>
          <p:nvPr/>
        </p:nvCxnSpPr>
        <p:spPr>
          <a:xfrm flipH="1" rot="10800000">
            <a:off x="2209675" y="3169875"/>
            <a:ext cx="36300" cy="1370400"/>
          </a:xfrm>
          <a:prstGeom prst="straightConnector1">
            <a:avLst/>
          </a:prstGeom>
          <a:noFill/>
          <a:ln cap="flat" cmpd="sng" w="38100">
            <a:solidFill>
              <a:srgbClr val="FF0000"/>
            </a:solidFill>
            <a:prstDash val="solid"/>
            <a:round/>
            <a:headEnd len="med" w="med" type="none"/>
            <a:tailEnd len="med" w="med" type="triangle"/>
          </a:ln>
        </p:spPr>
      </p:cxnSp>
      <p:sp>
        <p:nvSpPr>
          <p:cNvPr id="790" name="Google Shape;790;g213aa9d9a43_1_25"/>
          <p:cNvSpPr txBox="1"/>
          <p:nvPr/>
        </p:nvSpPr>
        <p:spPr>
          <a:xfrm>
            <a:off x="727375" y="2574400"/>
            <a:ext cx="5194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0000"/>
                </a:solidFill>
                <a:latin typeface="EB Garamond"/>
                <a:ea typeface="EB Garamond"/>
                <a:cs typeface="EB Garamond"/>
                <a:sym typeface="EB Garamond"/>
              </a:rPr>
              <a:t>FED is mostly researching about “financial policy, risk, shocks”, macro related topics. Make sense! </a:t>
            </a:r>
            <a:endParaRPr b="1" sz="1700">
              <a:solidFill>
                <a:srgbClr val="FF0000"/>
              </a:solidFill>
              <a:latin typeface="EB Garamond"/>
              <a:ea typeface="EB Garamond"/>
              <a:cs typeface="EB Garamond"/>
              <a:sym typeface="EB Garamond"/>
            </a:endParaRPr>
          </a:p>
        </p:txBody>
      </p:sp>
      <p:cxnSp>
        <p:nvCxnSpPr>
          <p:cNvPr id="791" name="Google Shape;791;g213aa9d9a43_1_25"/>
          <p:cNvCxnSpPr/>
          <p:nvPr/>
        </p:nvCxnSpPr>
        <p:spPr>
          <a:xfrm flipH="1" rot="10800000">
            <a:off x="8304050" y="2181675"/>
            <a:ext cx="474300" cy="1265100"/>
          </a:xfrm>
          <a:prstGeom prst="straightConnector1">
            <a:avLst/>
          </a:prstGeom>
          <a:noFill/>
          <a:ln cap="flat" cmpd="sng" w="38100">
            <a:solidFill>
              <a:srgbClr val="FF0000"/>
            </a:solidFill>
            <a:prstDash val="solid"/>
            <a:round/>
            <a:headEnd len="med" w="med" type="none"/>
            <a:tailEnd len="med" w="med" type="triangle"/>
          </a:ln>
        </p:spPr>
      </p:cxnSp>
      <p:sp>
        <p:nvSpPr>
          <p:cNvPr id="792" name="Google Shape;792;g213aa9d9a43_1_25"/>
          <p:cNvSpPr txBox="1"/>
          <p:nvPr/>
        </p:nvSpPr>
        <p:spPr>
          <a:xfrm>
            <a:off x="7472625" y="1489988"/>
            <a:ext cx="51948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700">
                <a:solidFill>
                  <a:srgbClr val="FF0000"/>
                </a:solidFill>
                <a:latin typeface="EB Garamond"/>
                <a:ea typeface="EB Garamond"/>
                <a:cs typeface="EB Garamond"/>
                <a:sym typeface="EB Garamond"/>
              </a:rPr>
              <a:t>UChicago has a much broader interests of topics, </a:t>
            </a:r>
            <a:r>
              <a:rPr b="1" lang="en-US" sz="1700">
                <a:solidFill>
                  <a:srgbClr val="FF0000"/>
                </a:solidFill>
                <a:latin typeface="EB Garamond"/>
                <a:ea typeface="EB Garamond"/>
                <a:cs typeface="EB Garamond"/>
                <a:sym typeface="EB Garamond"/>
              </a:rPr>
              <a:t>almost</a:t>
            </a:r>
            <a:r>
              <a:rPr b="1" lang="en-US" sz="1700">
                <a:solidFill>
                  <a:srgbClr val="FF0000"/>
                </a:solidFill>
                <a:latin typeface="EB Garamond"/>
                <a:ea typeface="EB Garamond"/>
                <a:cs typeface="EB Garamond"/>
                <a:sym typeface="EB Garamond"/>
              </a:rPr>
              <a:t> covering all 21 topics we identify!</a:t>
            </a:r>
            <a:endParaRPr b="1" sz="1700">
              <a:solidFill>
                <a:srgbClr val="FF0000"/>
              </a:solidFill>
              <a:latin typeface="EB Garamond"/>
              <a:ea typeface="EB Garamond"/>
              <a:cs typeface="EB Garamond"/>
              <a:sym typeface="EB Garamond"/>
            </a:endParaRPr>
          </a:p>
        </p:txBody>
      </p:sp>
      <p:sp>
        <p:nvSpPr>
          <p:cNvPr id="793" name="Google Shape;793;g213aa9d9a43_1_25"/>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Topic Modeling Analysis</a:t>
            </a:r>
            <a:endParaRPr sz="2900">
              <a:latin typeface="EB Garamond Medium"/>
              <a:ea typeface="EB Garamond Medium"/>
              <a:cs typeface="EB Garamond Medium"/>
              <a:sym typeface="EB Garamond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g213aa9d9a43_1_52"/>
          <p:cNvSpPr/>
          <p:nvPr/>
        </p:nvSpPr>
        <p:spPr>
          <a:xfrm>
            <a:off x="0"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99" name="Google Shape;799;g213aa9d9a43_1_52"/>
          <p:cNvSpPr/>
          <p:nvPr/>
        </p:nvSpPr>
        <p:spPr>
          <a:xfrm>
            <a:off x="8685450" y="776825"/>
            <a:ext cx="1132800" cy="1205700"/>
          </a:xfrm>
          <a:prstGeom prst="smileyFace">
            <a:avLst>
              <a:gd fmla="val 4653" name="adj"/>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g213aa9d9a43_1_52"/>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1" name="Google Shape;801;g213aa9d9a43_1_52"/>
          <p:cNvSpPr/>
          <p:nvPr/>
        </p:nvSpPr>
        <p:spPr>
          <a:xfrm>
            <a:off x="2711450" y="376500"/>
            <a:ext cx="5847900" cy="68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Take-home Points</a:t>
            </a:r>
            <a:endParaRPr sz="2900">
              <a:latin typeface="EB Garamond Medium"/>
              <a:ea typeface="EB Garamond Medium"/>
              <a:cs typeface="EB Garamond Medium"/>
              <a:sym typeface="EB Garamond Medium"/>
            </a:endParaRPr>
          </a:p>
        </p:txBody>
      </p:sp>
      <p:grpSp>
        <p:nvGrpSpPr>
          <p:cNvPr id="802" name="Google Shape;802;g213aa9d9a43_1_52"/>
          <p:cNvGrpSpPr/>
          <p:nvPr/>
        </p:nvGrpSpPr>
        <p:grpSpPr>
          <a:xfrm>
            <a:off x="506358" y="113912"/>
            <a:ext cx="1618876" cy="963101"/>
            <a:chOff x="620557" y="314870"/>
            <a:chExt cx="1888562" cy="1097926"/>
          </a:xfrm>
        </p:grpSpPr>
        <p:grpSp>
          <p:nvGrpSpPr>
            <p:cNvPr id="803" name="Google Shape;803;g213aa9d9a43_1_52"/>
            <p:cNvGrpSpPr/>
            <p:nvPr/>
          </p:nvGrpSpPr>
          <p:grpSpPr>
            <a:xfrm>
              <a:off x="620557" y="314870"/>
              <a:ext cx="1888562" cy="1097926"/>
              <a:chOff x="5455664" y="4687260"/>
              <a:chExt cx="1521439" cy="968189"/>
            </a:xfrm>
          </p:grpSpPr>
          <p:sp>
            <p:nvSpPr>
              <p:cNvPr id="804" name="Google Shape;804;g213aa9d9a43_1_5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05" name="Google Shape;805;g213aa9d9a43_1_5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06" name="Google Shape;806;g213aa9d9a43_1_5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07" name="Google Shape;807;g213aa9d9a43_1_52"/>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sp>
        <p:nvSpPr>
          <p:cNvPr id="808" name="Google Shape;808;g213aa9d9a43_1_52"/>
          <p:cNvSpPr/>
          <p:nvPr/>
        </p:nvSpPr>
        <p:spPr>
          <a:xfrm>
            <a:off x="5394700" y="3096550"/>
            <a:ext cx="1251600" cy="1273200"/>
          </a:xfrm>
          <a:prstGeom prst="hexagon">
            <a:avLst>
              <a:gd fmla="val 25000" name="adj"/>
              <a:gd fmla="val 115470" name="vf"/>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213aa9d9a43_1_52"/>
          <p:cNvSpPr txBox="1"/>
          <p:nvPr/>
        </p:nvSpPr>
        <p:spPr>
          <a:xfrm>
            <a:off x="268300" y="1359900"/>
            <a:ext cx="6378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From Technical Experience:</a:t>
            </a:r>
            <a:endParaRPr b="1" sz="2400">
              <a:solidFill>
                <a:schemeClr val="dk1"/>
              </a:solidFill>
              <a:latin typeface="EB Garamond"/>
              <a:ea typeface="EB Garamond"/>
              <a:cs typeface="EB Garamond"/>
              <a:sym typeface="EB Garamond"/>
            </a:endParaRPr>
          </a:p>
        </p:txBody>
      </p:sp>
      <p:sp>
        <p:nvSpPr>
          <p:cNvPr id="810" name="Google Shape;810;g213aa9d9a43_1_52"/>
          <p:cNvSpPr txBox="1"/>
          <p:nvPr/>
        </p:nvSpPr>
        <p:spPr>
          <a:xfrm>
            <a:off x="446275" y="1858763"/>
            <a:ext cx="9444300" cy="12006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Times New Roman"/>
              <a:buChar char="•"/>
            </a:pPr>
            <a:r>
              <a:rPr b="1" lang="en-US" sz="1800">
                <a:solidFill>
                  <a:srgbClr val="FF0000"/>
                </a:solidFill>
                <a:latin typeface="EB Garamond"/>
                <a:ea typeface="EB Garamond"/>
                <a:cs typeface="EB Garamond"/>
                <a:sym typeface="EB Garamond"/>
              </a:rPr>
              <a:t>SQL </a:t>
            </a:r>
            <a:r>
              <a:rPr lang="en-US" sz="1800">
                <a:solidFill>
                  <a:srgbClr val="595959"/>
                </a:solidFill>
                <a:latin typeface="EB Garamond Medium"/>
                <a:ea typeface="EB Garamond Medium"/>
                <a:cs typeface="EB Garamond Medium"/>
                <a:sym typeface="EB Garamond Medium"/>
              </a:rPr>
              <a:t>is really convenient to structure datasets and </a:t>
            </a:r>
            <a:r>
              <a:rPr lang="en-US" sz="1800">
                <a:solidFill>
                  <a:srgbClr val="595959"/>
                </a:solidFill>
                <a:latin typeface="EB Garamond Medium"/>
                <a:ea typeface="EB Garamond Medium"/>
                <a:cs typeface="EB Garamond Medium"/>
                <a:sym typeface="EB Garamond Medium"/>
              </a:rPr>
              <a:t>extract</a:t>
            </a:r>
            <a:r>
              <a:rPr lang="en-US" sz="1800">
                <a:solidFill>
                  <a:srgbClr val="595959"/>
                </a:solidFill>
                <a:latin typeface="EB Garamond Medium"/>
                <a:ea typeface="EB Garamond Medium"/>
                <a:cs typeface="EB Garamond Medium"/>
                <a:sym typeface="EB Garamond Medium"/>
              </a:rPr>
              <a:t> relevant information!</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Times New Roman"/>
              <a:buChar char="•"/>
            </a:pPr>
            <a:r>
              <a:rPr lang="en-US" sz="1800">
                <a:solidFill>
                  <a:srgbClr val="595959"/>
                </a:solidFill>
                <a:latin typeface="EB Garamond Medium"/>
                <a:ea typeface="EB Garamond Medium"/>
                <a:cs typeface="EB Garamond Medium"/>
                <a:sym typeface="EB Garamond Medium"/>
              </a:rPr>
              <a:t>Except for </a:t>
            </a:r>
            <a:r>
              <a:rPr lang="en-US" sz="1800">
                <a:solidFill>
                  <a:srgbClr val="595959"/>
                </a:solidFill>
                <a:latin typeface="EB Garamond Medium"/>
                <a:ea typeface="EB Garamond Medium"/>
                <a:cs typeface="EB Garamond Medium"/>
                <a:sym typeface="EB Garamond Medium"/>
              </a:rPr>
              <a:t>speed</a:t>
            </a:r>
            <a:r>
              <a:rPr lang="en-US" sz="1800">
                <a:solidFill>
                  <a:srgbClr val="595959"/>
                </a:solidFill>
                <a:latin typeface="EB Garamond Medium"/>
                <a:ea typeface="EB Garamond Medium"/>
                <a:cs typeface="EB Garamond Medium"/>
                <a:sym typeface="EB Garamond Medium"/>
              </a:rPr>
              <a:t>, </a:t>
            </a:r>
            <a:r>
              <a:rPr b="1" lang="en-US" sz="1800">
                <a:solidFill>
                  <a:srgbClr val="FF0000"/>
                </a:solidFill>
                <a:latin typeface="EB Garamond"/>
                <a:ea typeface="EB Garamond"/>
                <a:cs typeface="EB Garamond"/>
                <a:sym typeface="EB Garamond"/>
              </a:rPr>
              <a:t>Selenium</a:t>
            </a:r>
            <a:r>
              <a:rPr lang="en-US" sz="1800">
                <a:solidFill>
                  <a:srgbClr val="595959"/>
                </a:solidFill>
                <a:latin typeface="EB Garamond Medium"/>
                <a:ea typeface="EB Garamond Medium"/>
                <a:cs typeface="EB Garamond Medium"/>
                <a:sym typeface="EB Garamond Medium"/>
              </a:rPr>
              <a:t> is way better than Requests for web scraping!</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Times New Roman"/>
              <a:buChar char="•"/>
            </a:pPr>
            <a:r>
              <a:rPr b="1" lang="en-US" sz="1800">
                <a:solidFill>
                  <a:srgbClr val="FF0000"/>
                </a:solidFill>
                <a:latin typeface="EB Garamond"/>
                <a:ea typeface="EB Garamond"/>
                <a:cs typeface="EB Garamond"/>
                <a:sym typeface="EB Garamond"/>
              </a:rPr>
              <a:t>Plotly</a:t>
            </a:r>
            <a:r>
              <a:rPr lang="en-US" sz="1800">
                <a:solidFill>
                  <a:srgbClr val="595959"/>
                </a:solidFill>
                <a:latin typeface="EB Garamond Medium"/>
                <a:ea typeface="EB Garamond Medium"/>
                <a:cs typeface="EB Garamond Medium"/>
                <a:sym typeface="EB Garamond Medium"/>
              </a:rPr>
              <a:t> is fantastic for fancier visualization and interactive plots!</a:t>
            </a:r>
            <a:endParaRPr sz="1800">
              <a:solidFill>
                <a:srgbClr val="595959"/>
              </a:solidFill>
              <a:latin typeface="EB Garamond Medium"/>
              <a:ea typeface="EB Garamond Medium"/>
              <a:cs typeface="EB Garamond Medium"/>
              <a:sym typeface="EB Garamond Medium"/>
            </a:endParaRPr>
          </a:p>
          <a:p>
            <a:pPr indent="-285750" lvl="0" marL="285750" marR="0" rtl="0" algn="l">
              <a:spcBef>
                <a:spcPts val="0"/>
              </a:spcBef>
              <a:spcAft>
                <a:spcPts val="0"/>
              </a:spcAft>
              <a:buClr>
                <a:srgbClr val="595959"/>
              </a:buClr>
              <a:buSzPts val="1800"/>
              <a:buFont typeface="Times New Roman"/>
              <a:buChar char="•"/>
            </a:pPr>
            <a:r>
              <a:rPr lang="en-US" sz="1800">
                <a:solidFill>
                  <a:srgbClr val="595959"/>
                </a:solidFill>
                <a:latin typeface="EB Garamond Medium"/>
                <a:ea typeface="EB Garamond Medium"/>
                <a:cs typeface="EB Garamond Medium"/>
                <a:sym typeface="EB Garamond Medium"/>
              </a:rPr>
              <a:t>When doing Topic Modeling, try out </a:t>
            </a:r>
            <a:r>
              <a:rPr b="1" lang="en-US" sz="1800">
                <a:solidFill>
                  <a:srgbClr val="FF0000"/>
                </a:solidFill>
                <a:latin typeface="EB Garamond"/>
                <a:ea typeface="EB Garamond"/>
                <a:cs typeface="EB Garamond"/>
                <a:sym typeface="EB Garamond"/>
              </a:rPr>
              <a:t>BERTopic</a:t>
            </a:r>
            <a:r>
              <a:rPr lang="en-US" sz="1800">
                <a:solidFill>
                  <a:srgbClr val="595959"/>
                </a:solidFill>
                <a:latin typeface="EB Garamond Medium"/>
                <a:ea typeface="EB Garamond Medium"/>
                <a:cs typeface="EB Garamond Medium"/>
                <a:sym typeface="EB Garamond Medium"/>
              </a:rPr>
              <a:t> package! Do NOT stick to Gensim LDA. </a:t>
            </a:r>
            <a:endParaRPr sz="1800">
              <a:solidFill>
                <a:srgbClr val="595959"/>
              </a:solidFill>
              <a:latin typeface="EB Garamond Medium"/>
              <a:ea typeface="EB Garamond Medium"/>
              <a:cs typeface="EB Garamond Medium"/>
              <a:sym typeface="EB Garamond Medium"/>
            </a:endParaRPr>
          </a:p>
        </p:txBody>
      </p:sp>
      <p:sp>
        <p:nvSpPr>
          <p:cNvPr id="811" name="Google Shape;811;g213aa9d9a43_1_52"/>
          <p:cNvSpPr txBox="1"/>
          <p:nvPr/>
        </p:nvSpPr>
        <p:spPr>
          <a:xfrm>
            <a:off x="268300" y="3140825"/>
            <a:ext cx="63780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Social Science Significance</a:t>
            </a:r>
            <a:r>
              <a:rPr b="1" lang="en-US" sz="2400">
                <a:solidFill>
                  <a:schemeClr val="dk1"/>
                </a:solidFill>
                <a:latin typeface="EB Garamond"/>
                <a:ea typeface="EB Garamond"/>
                <a:cs typeface="EB Garamond"/>
                <a:sym typeface="EB Garamond"/>
              </a:rPr>
              <a:t>:</a:t>
            </a:r>
            <a:endParaRPr b="1" sz="2400">
              <a:solidFill>
                <a:schemeClr val="dk1"/>
              </a:solidFill>
              <a:latin typeface="EB Garamond"/>
              <a:ea typeface="EB Garamond"/>
              <a:cs typeface="EB Garamond"/>
              <a:sym typeface="EB Garamond"/>
            </a:endParaRPr>
          </a:p>
        </p:txBody>
      </p:sp>
      <p:sp>
        <p:nvSpPr>
          <p:cNvPr id="812" name="Google Shape;812;g213aa9d9a43_1_52"/>
          <p:cNvSpPr txBox="1"/>
          <p:nvPr/>
        </p:nvSpPr>
        <p:spPr>
          <a:xfrm>
            <a:off x="446275" y="3683975"/>
            <a:ext cx="10513800" cy="3140100"/>
          </a:xfrm>
          <a:prstGeom prst="rect">
            <a:avLst/>
          </a:prstGeom>
          <a:noFill/>
          <a:ln>
            <a:noFill/>
          </a:ln>
        </p:spPr>
        <p:txBody>
          <a:bodyPr anchorCtr="0" anchor="t" bIns="45700" lIns="91425" spcFirstLastPara="1" rIns="91425" wrap="square" tIns="45700">
            <a:spAutoFit/>
          </a:bodyPr>
          <a:lstStyle/>
          <a:p>
            <a:pPr indent="-285750" lvl="0" marL="285750" marR="0" rtl="0" algn="just">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form a whole </a:t>
            </a:r>
            <a:r>
              <a:rPr lang="en-US" sz="1800">
                <a:solidFill>
                  <a:srgbClr val="595959"/>
                </a:solidFill>
                <a:latin typeface="EB Garamond Medium"/>
                <a:ea typeface="EB Garamond Medium"/>
                <a:cs typeface="EB Garamond Medium"/>
                <a:sym typeface="EB Garamond Medium"/>
              </a:rPr>
              <a:t>picture</a:t>
            </a:r>
            <a:r>
              <a:rPr lang="en-US" sz="1800">
                <a:solidFill>
                  <a:srgbClr val="595959"/>
                </a:solidFill>
                <a:latin typeface="EB Garamond Medium"/>
                <a:ea typeface="EB Garamond Medium"/>
                <a:cs typeface="EB Garamond Medium"/>
                <a:sym typeface="EB Garamond Medium"/>
              </a:rPr>
              <a:t> of the current Economic academia by 1): identifying its collaboration patterns on Top Econ Journals through network analysis 2): research topics evolvement </a:t>
            </a:r>
            <a:r>
              <a:rPr lang="en-US" sz="1800">
                <a:solidFill>
                  <a:srgbClr val="595959"/>
                </a:solidFill>
                <a:latin typeface="EB Garamond Medium"/>
                <a:ea typeface="EB Garamond Medium"/>
                <a:cs typeface="EB Garamond Medium"/>
                <a:sym typeface="EB Garamond Medium"/>
              </a:rPr>
              <a:t>across</a:t>
            </a:r>
            <a:r>
              <a:rPr lang="en-US" sz="1800">
                <a:solidFill>
                  <a:srgbClr val="595959"/>
                </a:solidFill>
                <a:latin typeface="EB Garamond Medium"/>
                <a:ea typeface="EB Garamond Medium"/>
                <a:cs typeface="EB Garamond Medium"/>
                <a:sym typeface="EB Garamond Medium"/>
              </a:rPr>
              <a:t> time and institutions </a:t>
            </a:r>
            <a:r>
              <a:rPr lang="en-US" sz="1800">
                <a:solidFill>
                  <a:srgbClr val="595959"/>
                </a:solidFill>
                <a:latin typeface="EB Garamond Medium"/>
                <a:ea typeface="EB Garamond Medium"/>
                <a:cs typeface="EB Garamond Medium"/>
                <a:sym typeface="EB Garamond Medium"/>
              </a:rPr>
              <a:t>through</a:t>
            </a:r>
            <a:r>
              <a:rPr lang="en-US" sz="1800">
                <a:solidFill>
                  <a:srgbClr val="595959"/>
                </a:solidFill>
                <a:latin typeface="EB Garamond Medium"/>
                <a:ea typeface="EB Garamond Medium"/>
                <a:cs typeface="EB Garamond Medium"/>
                <a:sym typeface="EB Garamond Medium"/>
              </a:rPr>
              <a:t> dynamic topic modeling.</a:t>
            </a:r>
            <a:endParaRPr sz="1800">
              <a:solidFill>
                <a:srgbClr val="595959"/>
              </a:solidFill>
              <a:latin typeface="EB Garamond Medium"/>
              <a:ea typeface="EB Garamond Medium"/>
              <a:cs typeface="EB Garamond Medium"/>
              <a:sym typeface="EB Garamond Medium"/>
            </a:endParaRPr>
          </a:p>
          <a:p>
            <a:pPr indent="-285750" lvl="0" marL="285750" marR="0" rtl="0" algn="just">
              <a:spcBef>
                <a:spcPts val="0"/>
              </a:spcBef>
              <a:spcAft>
                <a:spcPts val="0"/>
              </a:spcAft>
              <a:buClr>
                <a:srgbClr val="595959"/>
              </a:buClr>
              <a:buSzPts val="1800"/>
              <a:buFont typeface="Times New Roman"/>
              <a:buChar char="•"/>
            </a:pPr>
            <a:r>
              <a:rPr b="1" i="1" lang="en-US" sz="1800">
                <a:solidFill>
                  <a:srgbClr val="595959"/>
                </a:solidFill>
                <a:latin typeface="EB Garamond"/>
                <a:ea typeface="EB Garamond"/>
                <a:cs typeface="EB Garamond"/>
                <a:sym typeface="EB Garamond"/>
              </a:rPr>
              <a:t>From network</a:t>
            </a:r>
            <a:r>
              <a:rPr lang="en-US" sz="1800">
                <a:solidFill>
                  <a:srgbClr val="595959"/>
                </a:solidFill>
                <a:latin typeface="EB Garamond Medium"/>
                <a:ea typeface="EB Garamond Medium"/>
                <a:cs typeface="EB Garamond Medium"/>
                <a:sym typeface="EB Garamond Medium"/>
              </a:rPr>
              <a:t>, Top tier institutions are more likely to collaborate with institutions of similar levels; but for lower tier institutions, they often collaborate with those from very different tiers. In other words, an institution’s cross-rank/tier collaboration likelihood </a:t>
            </a:r>
            <a:r>
              <a:rPr lang="en-US" sz="1800" u="sng">
                <a:solidFill>
                  <a:schemeClr val="accent6"/>
                </a:solidFill>
                <a:latin typeface="EB Garamond Medium"/>
                <a:ea typeface="EB Garamond Medium"/>
                <a:cs typeface="EB Garamond Medium"/>
                <a:sym typeface="EB Garamond Medium"/>
              </a:rPr>
              <a:t>decreases</a:t>
            </a:r>
            <a:r>
              <a:rPr lang="en-US" sz="1800">
                <a:solidFill>
                  <a:srgbClr val="595959"/>
                </a:solidFill>
                <a:latin typeface="EB Garamond Medium"/>
                <a:ea typeface="EB Garamond Medium"/>
                <a:cs typeface="EB Garamond Medium"/>
                <a:sym typeface="EB Garamond Medium"/>
              </a:rPr>
              <a:t> as its tier/rank gets </a:t>
            </a:r>
            <a:r>
              <a:rPr lang="en-US" sz="1800" u="sng">
                <a:solidFill>
                  <a:srgbClr val="FF0000"/>
                </a:solidFill>
                <a:latin typeface="EB Garamond Medium"/>
                <a:ea typeface="EB Garamond Medium"/>
                <a:cs typeface="EB Garamond Medium"/>
                <a:sym typeface="EB Garamond Medium"/>
              </a:rPr>
              <a:t>higher</a:t>
            </a:r>
            <a:r>
              <a:rPr lang="en-US" sz="1800">
                <a:solidFill>
                  <a:srgbClr val="595959"/>
                </a:solidFill>
                <a:latin typeface="EB Garamond Medium"/>
                <a:ea typeface="EB Garamond Medium"/>
                <a:cs typeface="EB Garamond Medium"/>
                <a:sym typeface="EB Garamond Medium"/>
              </a:rPr>
              <a:t>.</a:t>
            </a:r>
            <a:endParaRPr sz="1800">
              <a:solidFill>
                <a:srgbClr val="595959"/>
              </a:solidFill>
              <a:latin typeface="EB Garamond Medium"/>
              <a:ea typeface="EB Garamond Medium"/>
              <a:cs typeface="EB Garamond Medium"/>
              <a:sym typeface="EB Garamond Medium"/>
            </a:endParaRPr>
          </a:p>
          <a:p>
            <a:pPr indent="-285750" lvl="0" marL="285750" marR="0" rtl="0" algn="just">
              <a:spcBef>
                <a:spcPts val="0"/>
              </a:spcBef>
              <a:spcAft>
                <a:spcPts val="0"/>
              </a:spcAft>
              <a:buClr>
                <a:srgbClr val="595959"/>
              </a:buClr>
              <a:buSzPts val="1800"/>
              <a:buFont typeface="Times New Roman"/>
              <a:buChar char="•"/>
            </a:pPr>
            <a:r>
              <a:rPr b="1" i="1" lang="en-US" sz="1800">
                <a:solidFill>
                  <a:srgbClr val="595959"/>
                </a:solidFill>
                <a:latin typeface="EB Garamond"/>
                <a:ea typeface="EB Garamond"/>
                <a:cs typeface="EB Garamond"/>
                <a:sym typeface="EB Garamond"/>
              </a:rPr>
              <a:t>From topic modeling</a:t>
            </a:r>
            <a:r>
              <a:rPr lang="en-US" sz="1800">
                <a:solidFill>
                  <a:srgbClr val="595959"/>
                </a:solidFill>
                <a:latin typeface="EB Garamond Medium"/>
                <a:ea typeface="EB Garamond Medium"/>
                <a:cs typeface="EB Garamond Medium"/>
                <a:sym typeface="EB Garamond Medium"/>
              </a:rPr>
              <a:t>, we see topics are </a:t>
            </a:r>
            <a:r>
              <a:rPr lang="en-US" sz="1800" u="sng">
                <a:solidFill>
                  <a:srgbClr val="595959"/>
                </a:solidFill>
                <a:latin typeface="EB Garamond Medium"/>
                <a:ea typeface="EB Garamond Medium"/>
                <a:cs typeface="EB Garamond Medium"/>
                <a:sym typeface="EB Garamond Medium"/>
              </a:rPr>
              <a:t>stable in trends across time</a:t>
            </a:r>
            <a:r>
              <a:rPr lang="en-US" sz="1800">
                <a:solidFill>
                  <a:srgbClr val="595959"/>
                </a:solidFill>
                <a:latin typeface="EB Garamond Medium"/>
                <a:ea typeface="EB Garamond Medium"/>
                <a:cs typeface="EB Garamond Medium"/>
                <a:sym typeface="EB Garamond Medium"/>
              </a:rPr>
              <a:t> with some fluctuations but can </a:t>
            </a:r>
            <a:r>
              <a:rPr lang="en-US" sz="1800" u="sng">
                <a:solidFill>
                  <a:srgbClr val="595959"/>
                </a:solidFill>
                <a:latin typeface="EB Garamond Medium"/>
                <a:ea typeface="EB Garamond Medium"/>
                <a:cs typeface="EB Garamond Medium"/>
                <a:sym typeface="EB Garamond Medium"/>
              </a:rPr>
              <a:t>vary a lot across different institutions</a:t>
            </a:r>
            <a:r>
              <a:rPr lang="en-US" sz="1800">
                <a:solidFill>
                  <a:srgbClr val="595959"/>
                </a:solidFill>
                <a:latin typeface="EB Garamond Medium"/>
                <a:ea typeface="EB Garamond Medium"/>
                <a:cs typeface="EB Garamond Medium"/>
                <a:sym typeface="EB Garamond Medium"/>
              </a:rPr>
              <a:t>. </a:t>
            </a:r>
            <a:endParaRPr sz="1800">
              <a:solidFill>
                <a:srgbClr val="595959"/>
              </a:solidFill>
              <a:latin typeface="EB Garamond Medium"/>
              <a:ea typeface="EB Garamond Medium"/>
              <a:cs typeface="EB Garamond Medium"/>
              <a:sym typeface="EB Garamond Medium"/>
            </a:endParaRPr>
          </a:p>
          <a:p>
            <a:pPr indent="-285750" lvl="0" marL="285750" marR="0" rtl="0" algn="just">
              <a:spcBef>
                <a:spcPts val="0"/>
              </a:spcBef>
              <a:spcAft>
                <a:spcPts val="0"/>
              </a:spcAft>
              <a:buClr>
                <a:srgbClr val="595959"/>
              </a:buClr>
              <a:buSzPts val="1800"/>
              <a:buFont typeface="Times New Roman"/>
              <a:buChar char="•"/>
            </a:pPr>
            <a:r>
              <a:rPr b="1" i="1" lang="en-US" sz="1800">
                <a:solidFill>
                  <a:srgbClr val="595959"/>
                </a:solidFill>
                <a:latin typeface="EB Garamond"/>
                <a:ea typeface="EB Garamond"/>
                <a:cs typeface="EB Garamond"/>
                <a:sym typeface="EB Garamond"/>
              </a:rPr>
              <a:t>Future work</a:t>
            </a:r>
            <a:r>
              <a:rPr lang="en-US" sz="1800">
                <a:solidFill>
                  <a:srgbClr val="595959"/>
                </a:solidFill>
                <a:latin typeface="EB Garamond Medium"/>
                <a:ea typeface="EB Garamond Medium"/>
                <a:cs typeface="EB Garamond Medium"/>
                <a:sym typeface="EB Garamond Medium"/>
              </a:rPr>
              <a:t>: 1) explore more </a:t>
            </a:r>
            <a:r>
              <a:rPr lang="en-US" sz="1800">
                <a:solidFill>
                  <a:srgbClr val="595959"/>
                </a:solidFill>
                <a:latin typeface="EB Garamond Medium"/>
                <a:ea typeface="EB Garamond Medium"/>
                <a:cs typeface="EB Garamond Medium"/>
                <a:sym typeface="EB Garamond Medium"/>
              </a:rPr>
              <a:t>parameters</a:t>
            </a:r>
            <a:r>
              <a:rPr lang="en-US" sz="1800">
                <a:solidFill>
                  <a:srgbClr val="595959"/>
                </a:solidFill>
                <a:latin typeface="EB Garamond Medium"/>
                <a:ea typeface="EB Garamond Medium"/>
                <a:cs typeface="EB Garamond Medium"/>
                <a:sym typeface="EB Garamond Medium"/>
              </a:rPr>
              <a:t> in </a:t>
            </a:r>
            <a:r>
              <a:rPr lang="en-US" sz="1800">
                <a:solidFill>
                  <a:srgbClr val="595959"/>
                </a:solidFill>
                <a:latin typeface="EB Garamond Medium"/>
                <a:ea typeface="EB Garamond Medium"/>
                <a:cs typeface="EB Garamond Medium"/>
                <a:sym typeface="EB Garamond Medium"/>
              </a:rPr>
              <a:t>network</a:t>
            </a:r>
            <a:r>
              <a:rPr lang="en-US" sz="1800">
                <a:solidFill>
                  <a:srgbClr val="595959"/>
                </a:solidFill>
                <a:latin typeface="EB Garamond Medium"/>
                <a:ea typeface="EB Garamond Medium"/>
                <a:cs typeface="EB Garamond Medium"/>
                <a:sym typeface="EB Garamond Medium"/>
              </a:rPr>
              <a:t> like centrality, shortest path; 2) further split the dominating topic into subtopics for better classification; 3) combing network and </a:t>
            </a:r>
            <a:r>
              <a:rPr lang="en-US" sz="1800">
                <a:solidFill>
                  <a:srgbClr val="595959"/>
                </a:solidFill>
                <a:latin typeface="EB Garamond Medium"/>
                <a:ea typeface="EB Garamond Medium"/>
                <a:cs typeface="EB Garamond Medium"/>
                <a:sym typeface="EB Garamond Medium"/>
              </a:rPr>
              <a:t>TM</a:t>
            </a:r>
            <a:r>
              <a:rPr lang="en-US" sz="1800">
                <a:solidFill>
                  <a:srgbClr val="595959"/>
                </a:solidFill>
                <a:latin typeface="EB Garamond Medium"/>
                <a:ea typeface="EB Garamond Medium"/>
                <a:cs typeface="EB Garamond Medium"/>
                <a:sym typeface="EB Garamond Medium"/>
              </a:rPr>
              <a:t>, see collaboration patterns under different topics. </a:t>
            </a:r>
            <a:endParaRPr sz="1800">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g213aa9d9a43_1_95"/>
          <p:cNvSpPr/>
          <p:nvPr/>
        </p:nvSpPr>
        <p:spPr>
          <a:xfrm>
            <a:off x="0"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8" name="Google Shape;818;g213aa9d9a43_1_95"/>
          <p:cNvSpPr/>
          <p:nvPr/>
        </p:nvSpPr>
        <p:spPr>
          <a:xfrm>
            <a:off x="8685450" y="776825"/>
            <a:ext cx="1132800" cy="1205700"/>
          </a:xfrm>
          <a:prstGeom prst="smileyFace">
            <a:avLst>
              <a:gd fmla="val 4653" name="adj"/>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13aa9d9a43_1_95"/>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0" name="Google Shape;820;g213aa9d9a43_1_95"/>
          <p:cNvSpPr/>
          <p:nvPr/>
        </p:nvSpPr>
        <p:spPr>
          <a:xfrm>
            <a:off x="2618925" y="228000"/>
            <a:ext cx="7682100" cy="120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This is the end of Presentation. </a:t>
            </a:r>
            <a:endParaRPr sz="33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3300">
                <a:solidFill>
                  <a:schemeClr val="dk1"/>
                </a:solidFill>
                <a:latin typeface="EB Garamond Medium"/>
                <a:ea typeface="EB Garamond Medium"/>
                <a:cs typeface="EB Garamond Medium"/>
                <a:sym typeface="EB Garamond Medium"/>
              </a:rPr>
              <a:t>Thanks for Listening!</a:t>
            </a:r>
            <a:endParaRPr sz="2900">
              <a:latin typeface="EB Garamond Medium"/>
              <a:ea typeface="EB Garamond Medium"/>
              <a:cs typeface="EB Garamond Medium"/>
              <a:sym typeface="EB Garamond Medium"/>
            </a:endParaRPr>
          </a:p>
        </p:txBody>
      </p:sp>
      <p:grpSp>
        <p:nvGrpSpPr>
          <p:cNvPr id="821" name="Google Shape;821;g213aa9d9a43_1_95"/>
          <p:cNvGrpSpPr/>
          <p:nvPr/>
        </p:nvGrpSpPr>
        <p:grpSpPr>
          <a:xfrm>
            <a:off x="506358" y="113912"/>
            <a:ext cx="1618876" cy="963101"/>
            <a:chOff x="620557" y="314870"/>
            <a:chExt cx="1888562" cy="1097926"/>
          </a:xfrm>
        </p:grpSpPr>
        <p:grpSp>
          <p:nvGrpSpPr>
            <p:cNvPr id="822" name="Google Shape;822;g213aa9d9a43_1_95"/>
            <p:cNvGrpSpPr/>
            <p:nvPr/>
          </p:nvGrpSpPr>
          <p:grpSpPr>
            <a:xfrm>
              <a:off x="620557" y="314870"/>
              <a:ext cx="1888562" cy="1097926"/>
              <a:chOff x="5455664" y="4687260"/>
              <a:chExt cx="1521439" cy="968189"/>
            </a:xfrm>
          </p:grpSpPr>
          <p:sp>
            <p:nvSpPr>
              <p:cNvPr id="823" name="Google Shape;823;g213aa9d9a43_1_9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4" name="Google Shape;824;g213aa9d9a43_1_9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25" name="Google Shape;825;g213aa9d9a43_1_9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26" name="Google Shape;826;g213aa9d9a43_1_95"/>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2400">
              <a:solidFill>
                <a:schemeClr val="dk1"/>
              </a:solidFill>
              <a:latin typeface="Times New Roman"/>
              <a:ea typeface="Times New Roman"/>
              <a:cs typeface="Times New Roman"/>
              <a:sym typeface="Times New Roman"/>
            </a:endParaRPr>
          </a:p>
        </p:txBody>
      </p:sp>
      <p:sp>
        <p:nvSpPr>
          <p:cNvPr id="827" name="Google Shape;827;g213aa9d9a43_1_95"/>
          <p:cNvSpPr/>
          <p:nvPr/>
        </p:nvSpPr>
        <p:spPr>
          <a:xfrm>
            <a:off x="5394700" y="3096550"/>
            <a:ext cx="1251600" cy="1273200"/>
          </a:xfrm>
          <a:prstGeom prst="hexagon">
            <a:avLst>
              <a:gd fmla="val 25000" name="adj"/>
              <a:gd fmla="val 115470" name="vf"/>
            </a:avLst>
          </a:prstGeom>
          <a:solidFill>
            <a:srgbClr val="FFF2CC">
              <a:alpha val="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g213aa9d9a43_1_95"/>
          <p:cNvSpPr txBox="1"/>
          <p:nvPr/>
        </p:nvSpPr>
        <p:spPr>
          <a:xfrm>
            <a:off x="3957450" y="1925850"/>
            <a:ext cx="4277100" cy="193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0">
                <a:solidFill>
                  <a:schemeClr val="dk1"/>
                </a:solidFill>
                <a:latin typeface="EB Garamond Medium"/>
                <a:ea typeface="EB Garamond Medium"/>
                <a:cs typeface="EB Garamond Medium"/>
                <a:sym typeface="EB Garamond Medium"/>
              </a:rPr>
              <a:t>Q &amp; A</a:t>
            </a:r>
            <a:endParaRPr sz="12000">
              <a:solidFill>
                <a:schemeClr val="dk1"/>
              </a:solidFill>
              <a:latin typeface="EB Garamond Medium"/>
              <a:ea typeface="EB Garamond Medium"/>
              <a:cs typeface="EB Garamond Medium"/>
              <a:sym typeface="EB Garamond Medium"/>
            </a:endParaRPr>
          </a:p>
        </p:txBody>
      </p:sp>
      <p:sp>
        <p:nvSpPr>
          <p:cNvPr id="829" name="Google Shape;829;g213aa9d9a43_1_95"/>
          <p:cNvSpPr/>
          <p:nvPr/>
        </p:nvSpPr>
        <p:spPr>
          <a:xfrm>
            <a:off x="9182961" y="3898924"/>
            <a:ext cx="3010238" cy="2960255"/>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0" name="Google Shape;830;g213aa9d9a43_1_95"/>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1" name="Google Shape;831;g213aa9d9a43_1_95"/>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2" name="Google Shape;832;g213aa9d9a43_1_95"/>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3" name="Google Shape;833;g213aa9d9a43_1_95"/>
          <p:cNvSpPr/>
          <p:nvPr/>
        </p:nvSpPr>
        <p:spPr>
          <a:xfrm>
            <a:off x="11131991" y="5402179"/>
            <a:ext cx="141716" cy="220408"/>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4" name="Google Shape;834;g213aa9d9a43_1_95"/>
          <p:cNvSpPr/>
          <p:nvPr/>
        </p:nvSpPr>
        <p:spPr>
          <a:xfrm>
            <a:off x="10413242" y="4742597"/>
            <a:ext cx="371901" cy="587451"/>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5" name="Google Shape;835;g213aa9d9a43_1_95"/>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6" name="Google Shape;836;g213aa9d9a43_1_95"/>
          <p:cNvSpPr/>
          <p:nvPr/>
        </p:nvSpPr>
        <p:spPr>
          <a:xfrm>
            <a:off x="1013419" y="5693508"/>
            <a:ext cx="73100" cy="104148"/>
          </a:xfrm>
          <a:custGeom>
            <a:rect b="b" l="l" r="r" t="t"/>
            <a:pathLst>
              <a:path extrusionOk="0" h="277727" w="162444">
                <a:moveTo>
                  <a:pt x="162444" y="275107"/>
                </a:moveTo>
                <a:cubicBezTo>
                  <a:pt x="160697" y="179911"/>
                  <a:pt x="153711" y="95196"/>
                  <a:pt x="151964" y="0"/>
                </a:cubicBezTo>
                <a:lnTo>
                  <a:pt x="0" y="0"/>
                </a:lnTo>
                <a:lnTo>
                  <a:pt x="10481" y="27772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7" name="Google Shape;837;g213aa9d9a43_1_95"/>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8" name="Google Shape;838;g213aa9d9a43_1_95"/>
          <p:cNvSpPr/>
          <p:nvPr/>
        </p:nvSpPr>
        <p:spPr>
          <a:xfrm>
            <a:off x="3662464" y="4711701"/>
            <a:ext cx="3005362" cy="2117843"/>
          </a:xfrm>
          <a:custGeom>
            <a:rect b="b" l="l" r="r" t="t"/>
            <a:pathLst>
              <a:path extrusionOk="0" h="1598372" w="2268198">
                <a:moveTo>
                  <a:pt x="4821" y="1598372"/>
                </a:moveTo>
                <a:cubicBezTo>
                  <a:pt x="6416" y="1504945"/>
                  <a:pt x="-1378" y="880965"/>
                  <a:pt x="217" y="787538"/>
                </a:cubicBezTo>
                <a:lnTo>
                  <a:pt x="205093" y="623122"/>
                </a:lnTo>
                <a:lnTo>
                  <a:pt x="363265" y="790478"/>
                </a:lnTo>
                <a:lnTo>
                  <a:pt x="411429" y="783116"/>
                </a:lnTo>
                <a:lnTo>
                  <a:pt x="283804" y="636730"/>
                </a:lnTo>
                <a:cubicBezTo>
                  <a:pt x="285027" y="533251"/>
                  <a:pt x="291402" y="401437"/>
                  <a:pt x="292625" y="297958"/>
                </a:cubicBezTo>
                <a:lnTo>
                  <a:pt x="553052" y="322623"/>
                </a:lnTo>
                <a:lnTo>
                  <a:pt x="453371" y="75439"/>
                </a:lnTo>
                <a:lnTo>
                  <a:pt x="356267" y="253464"/>
                </a:lnTo>
                <a:lnTo>
                  <a:pt x="299623" y="253464"/>
                </a:lnTo>
                <a:lnTo>
                  <a:pt x="445279" y="2610"/>
                </a:lnTo>
                <a:cubicBezTo>
                  <a:pt x="449891" y="4434"/>
                  <a:pt x="498292" y="-1470"/>
                  <a:pt x="502904" y="354"/>
                </a:cubicBezTo>
                <a:lnTo>
                  <a:pt x="712317" y="283643"/>
                </a:lnTo>
                <a:cubicBezTo>
                  <a:pt x="709620" y="499431"/>
                  <a:pt x="714649" y="599308"/>
                  <a:pt x="711952" y="815096"/>
                </a:cubicBezTo>
                <a:lnTo>
                  <a:pt x="582844" y="391028"/>
                </a:lnTo>
                <a:lnTo>
                  <a:pt x="558568" y="382936"/>
                </a:lnTo>
                <a:lnTo>
                  <a:pt x="542384" y="1240692"/>
                </a:lnTo>
                <a:lnTo>
                  <a:pt x="711953" y="830186"/>
                </a:lnTo>
                <a:lnTo>
                  <a:pt x="707165" y="704042"/>
                </a:lnTo>
                <a:lnTo>
                  <a:pt x="841789" y="617605"/>
                </a:lnTo>
                <a:lnTo>
                  <a:pt x="990022" y="713957"/>
                </a:lnTo>
                <a:cubicBezTo>
                  <a:pt x="991861" y="916509"/>
                  <a:pt x="994619" y="1220336"/>
                  <a:pt x="995538" y="1321612"/>
                </a:cubicBezTo>
                <a:lnTo>
                  <a:pt x="995538" y="1321612"/>
                </a:lnTo>
                <a:lnTo>
                  <a:pt x="1027906" y="1297336"/>
                </a:lnTo>
                <a:cubicBezTo>
                  <a:pt x="1027291" y="1138314"/>
                  <a:pt x="1026675" y="979292"/>
                  <a:pt x="1026060" y="820270"/>
                </a:cubicBezTo>
                <a:lnTo>
                  <a:pt x="1278759" y="811814"/>
                </a:lnTo>
                <a:lnTo>
                  <a:pt x="1481060" y="666157"/>
                </a:lnTo>
                <a:lnTo>
                  <a:pt x="2104147" y="738986"/>
                </a:lnTo>
                <a:lnTo>
                  <a:pt x="1950398" y="1001236"/>
                </a:lnTo>
                <a:lnTo>
                  <a:pt x="1378439" y="869940"/>
                </a:lnTo>
                <a:lnTo>
                  <a:pt x="1367771" y="1185142"/>
                </a:lnTo>
                <a:lnTo>
                  <a:pt x="1979481" y="1399225"/>
                </a:lnTo>
                <a:lnTo>
                  <a:pt x="2265987" y="1214570"/>
                </a:lnTo>
                <a:lnTo>
                  <a:pt x="2268198" y="811814"/>
                </a:lnTo>
                <a:lnTo>
                  <a:pt x="2155275" y="758840"/>
                </a:lnTo>
                <a:lnTo>
                  <a:pt x="2039410" y="1006023"/>
                </a:lnTo>
                <a:lnTo>
                  <a:pt x="2038681"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39" name="Google Shape;839;g213aa9d9a43_1_95"/>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0" name="Google Shape;840;g213aa9d9a43_1_95"/>
          <p:cNvSpPr/>
          <p:nvPr/>
        </p:nvSpPr>
        <p:spPr>
          <a:xfrm>
            <a:off x="433952" y="57038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841" name="Google Shape;841;g213aa9d9a43_1_95"/>
          <p:cNvGrpSpPr/>
          <p:nvPr/>
        </p:nvGrpSpPr>
        <p:grpSpPr>
          <a:xfrm>
            <a:off x="0" y="5834518"/>
            <a:ext cx="3539445" cy="1062682"/>
            <a:chOff x="1902941" y="3451653"/>
            <a:chExt cx="3539445" cy="1062682"/>
          </a:xfrm>
        </p:grpSpPr>
        <p:sp>
          <p:nvSpPr>
            <p:cNvPr id="842" name="Google Shape;842;g213aa9d9a43_1_95"/>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3" name="Google Shape;843;g213aa9d9a43_1_95"/>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4" name="Google Shape;844;g213aa9d9a43_1_95"/>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45" name="Google Shape;845;g213aa9d9a43_1_95"/>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846" name="Google Shape;846;g213aa9d9a43_1_95"/>
          <p:cNvSpPr/>
          <p:nvPr/>
        </p:nvSpPr>
        <p:spPr>
          <a:xfrm>
            <a:off x="2681940" y="62715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13aa9d9a43_12_75"/>
          <p:cNvSpPr/>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p:txBody>
      </p:sp>
      <p:sp>
        <p:nvSpPr>
          <p:cNvPr id="388" name="Google Shape;388;g213aa9d9a43_12_75"/>
          <p:cNvSpPr/>
          <p:nvPr/>
        </p:nvSpPr>
        <p:spPr>
          <a:xfrm>
            <a:off x="3745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g213aa9d9a43_12_75"/>
          <p:cNvSpPr/>
          <p:nvPr/>
        </p:nvSpPr>
        <p:spPr>
          <a:xfrm>
            <a:off x="1347787" y="3581902"/>
            <a:ext cx="8148637" cy="964859"/>
          </a:xfrm>
          <a:prstGeom prst="roundRect">
            <a:avLst>
              <a:gd fmla="val 16667" name="adj"/>
            </a:avLst>
          </a:pr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0" name="Google Shape;390;g213aa9d9a43_12_75"/>
          <p:cNvSpPr/>
          <p:nvPr/>
        </p:nvSpPr>
        <p:spPr>
          <a:xfrm>
            <a:off x="1347788" y="2180094"/>
            <a:ext cx="8148600" cy="964800"/>
          </a:xfrm>
          <a:prstGeom prst="roundRect">
            <a:avLst>
              <a:gd fmla="val 16667" name="adj"/>
            </a:avLst>
          </a:pr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1" name="Google Shape;391;g213aa9d9a43_12_75"/>
          <p:cNvSpPr/>
          <p:nvPr/>
        </p:nvSpPr>
        <p:spPr>
          <a:xfrm>
            <a:off x="0"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r">
              <a:spcBef>
                <a:spcPts val="0"/>
              </a:spcBef>
              <a:spcAft>
                <a:spcPts val="0"/>
              </a:spcAft>
              <a:buNone/>
            </a:pPr>
            <a:r>
              <a:rPr b="1" lang="en-US" sz="1800">
                <a:solidFill>
                  <a:schemeClr val="lt1"/>
                </a:solidFill>
                <a:latin typeface="Times New Roman"/>
                <a:ea typeface="Times New Roman"/>
                <a:cs typeface="Times New Roman"/>
                <a:sym typeface="Times New Roman"/>
              </a:rPr>
              <a:t>Data Description</a:t>
            </a:r>
            <a:endParaRPr b="1" sz="1800">
              <a:solidFill>
                <a:schemeClr val="lt1"/>
              </a:solidFill>
              <a:latin typeface="Times New Roman"/>
              <a:ea typeface="Times New Roman"/>
              <a:cs typeface="Times New Roman"/>
              <a:sym typeface="Times New Roman"/>
            </a:endParaRPr>
          </a:p>
        </p:txBody>
      </p:sp>
      <p:sp>
        <p:nvSpPr>
          <p:cNvPr id="392" name="Google Shape;392;g213aa9d9a43_12_75"/>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3" name="Google Shape;393;g213aa9d9a43_12_75"/>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4" name="Google Shape;394;g213aa9d9a43_12_75"/>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5" name="Google Shape;395;g213aa9d9a43_12_75"/>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6" name="Google Shape;396;g213aa9d9a43_12_75"/>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g213aa9d9a43_12_75"/>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g213aa9d9a43_12_75"/>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g213aa9d9a43_12_75"/>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0" name="Google Shape;400;g213aa9d9a43_12_75"/>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1" name="Google Shape;401;g213aa9d9a43_12_75"/>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2" name="Google Shape;402;g213aa9d9a43_12_75"/>
          <p:cNvSpPr/>
          <p:nvPr/>
        </p:nvSpPr>
        <p:spPr>
          <a:xfrm>
            <a:off x="10630015" y="4190133"/>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3" name="Google Shape;403;g213aa9d9a43_12_75"/>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4" name="Google Shape;404;g213aa9d9a43_12_75"/>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g213aa9d9a43_12_75"/>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6" name="Google Shape;406;g213aa9d9a43_12_75"/>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g213aa9d9a43_12_75"/>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g213aa9d9a43_12_75"/>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g213aa9d9a43_12_75"/>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0" name="Google Shape;410;g213aa9d9a43_12_75"/>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lin ang="108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11" name="Google Shape;411;g213aa9d9a43_12_75"/>
          <p:cNvSpPr/>
          <p:nvPr/>
        </p:nvSpPr>
        <p:spPr>
          <a:xfrm>
            <a:off x="1183339" y="1281391"/>
            <a:ext cx="103605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Examine the characters of the economic research collaboration structure</a:t>
            </a:r>
            <a:endParaRPr/>
          </a:p>
        </p:txBody>
      </p:sp>
      <p:sp>
        <p:nvSpPr>
          <p:cNvPr id="412" name="Google Shape;412;g213aa9d9a43_12_75"/>
          <p:cNvSpPr txBox="1"/>
          <p:nvPr/>
        </p:nvSpPr>
        <p:spPr>
          <a:xfrm>
            <a:off x="712188" y="512397"/>
            <a:ext cx="344677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Research topic:</a:t>
            </a:r>
            <a:endParaRPr b="1" sz="3200">
              <a:solidFill>
                <a:schemeClr val="dk1"/>
              </a:solidFill>
              <a:latin typeface="EB Garamond"/>
              <a:ea typeface="EB Garamond"/>
              <a:cs typeface="EB Garamond"/>
              <a:sym typeface="EB Garamond"/>
            </a:endParaRPr>
          </a:p>
        </p:txBody>
      </p:sp>
      <p:sp>
        <p:nvSpPr>
          <p:cNvPr id="413" name="Google Shape;413;g213aa9d9a43_12_75"/>
          <p:cNvSpPr txBox="1"/>
          <p:nvPr/>
        </p:nvSpPr>
        <p:spPr>
          <a:xfrm>
            <a:off x="3704699" y="2352733"/>
            <a:ext cx="52701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What are the network features and collaboration patterns at the institutional level?</a:t>
            </a:r>
            <a:endParaRPr sz="1800">
              <a:solidFill>
                <a:schemeClr val="dk1"/>
              </a:solidFill>
              <a:latin typeface="EB Garamond"/>
              <a:ea typeface="EB Garamond"/>
              <a:cs typeface="EB Garamond"/>
              <a:sym typeface="EB Garamond"/>
            </a:endParaRPr>
          </a:p>
        </p:txBody>
      </p:sp>
      <p:sp>
        <p:nvSpPr>
          <p:cNvPr id="414" name="Google Shape;414;g213aa9d9a43_12_75"/>
          <p:cNvSpPr txBox="1"/>
          <p:nvPr/>
        </p:nvSpPr>
        <p:spPr>
          <a:xfrm>
            <a:off x="3770750" y="3727338"/>
            <a:ext cx="57270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What economics research topics are actively studied? </a:t>
            </a:r>
            <a:r>
              <a:rPr lang="en-US" sz="1800">
                <a:solidFill>
                  <a:schemeClr val="dk1"/>
                </a:solidFill>
                <a:latin typeface="EB Garamond"/>
                <a:ea typeface="EB Garamond"/>
                <a:cs typeface="EB Garamond"/>
                <a:sym typeface="EB Garamond"/>
              </a:rPr>
              <a:t>How these topics vary and evolve across time and institutions?</a:t>
            </a:r>
            <a:endParaRPr sz="1800">
              <a:solidFill>
                <a:schemeClr val="dk1"/>
              </a:solidFill>
              <a:latin typeface="EB Garamond"/>
              <a:ea typeface="EB Garamond"/>
              <a:cs typeface="EB Garamond"/>
              <a:sym typeface="EB Garamond"/>
            </a:endParaRPr>
          </a:p>
        </p:txBody>
      </p:sp>
      <p:sp>
        <p:nvSpPr>
          <p:cNvPr id="415" name="Google Shape;415;g213aa9d9a43_12_75"/>
          <p:cNvSpPr/>
          <p:nvPr/>
        </p:nvSpPr>
        <p:spPr>
          <a:xfrm>
            <a:off x="1557175" y="2413417"/>
            <a:ext cx="1974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Question 1</a:t>
            </a:r>
            <a:endParaRPr/>
          </a:p>
        </p:txBody>
      </p:sp>
      <p:sp>
        <p:nvSpPr>
          <p:cNvPr id="416" name="Google Shape;416;g213aa9d9a43_12_75"/>
          <p:cNvSpPr/>
          <p:nvPr/>
        </p:nvSpPr>
        <p:spPr>
          <a:xfrm>
            <a:off x="1557170" y="3833499"/>
            <a:ext cx="1974000" cy="461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Question 2</a:t>
            </a:r>
            <a:endParaRPr/>
          </a:p>
        </p:txBody>
      </p:sp>
      <p:cxnSp>
        <p:nvCxnSpPr>
          <p:cNvPr id="417" name="Google Shape;417;g213aa9d9a43_12_75"/>
          <p:cNvCxnSpPr/>
          <p:nvPr/>
        </p:nvCxnSpPr>
        <p:spPr>
          <a:xfrm>
            <a:off x="3362325" y="2270853"/>
            <a:ext cx="0" cy="783339"/>
          </a:xfrm>
          <a:prstGeom prst="straightConnector1">
            <a:avLst/>
          </a:prstGeom>
          <a:noFill/>
          <a:ln cap="flat" cmpd="sng" w="12700">
            <a:solidFill>
              <a:srgbClr val="757070"/>
            </a:solidFill>
            <a:prstDash val="solid"/>
            <a:miter lim="800000"/>
            <a:headEnd len="sm" w="sm" type="none"/>
            <a:tailEnd len="sm" w="sm" type="none"/>
          </a:ln>
        </p:spPr>
      </p:cxnSp>
      <p:cxnSp>
        <p:nvCxnSpPr>
          <p:cNvPr id="418" name="Google Shape;418;g213aa9d9a43_12_75"/>
          <p:cNvCxnSpPr/>
          <p:nvPr/>
        </p:nvCxnSpPr>
        <p:spPr>
          <a:xfrm>
            <a:off x="3357562" y="3657598"/>
            <a:ext cx="0" cy="783339"/>
          </a:xfrm>
          <a:prstGeom prst="straightConnector1">
            <a:avLst/>
          </a:prstGeom>
          <a:noFill/>
          <a:ln cap="flat" cmpd="sng" w="12700">
            <a:solidFill>
              <a:srgbClr val="75707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137a717e86_12_114"/>
          <p:cNvSpPr/>
          <p:nvPr/>
        </p:nvSpPr>
        <p:spPr>
          <a:xfrm>
            <a:off x="-38743"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4" name="Google Shape;424;g2137a717e86_12_114"/>
          <p:cNvSpPr/>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p:txBody>
      </p:sp>
      <p:sp>
        <p:nvSpPr>
          <p:cNvPr id="425" name="Google Shape;425;g2137a717e86_12_114"/>
          <p:cNvSpPr/>
          <p:nvPr/>
        </p:nvSpPr>
        <p:spPr>
          <a:xfrm>
            <a:off x="1552450" y="207375"/>
            <a:ext cx="9229800" cy="61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Data Description -</a:t>
            </a:r>
            <a:r>
              <a:rPr lang="en-US" sz="3200">
                <a:solidFill>
                  <a:schemeClr val="dk1"/>
                </a:solidFill>
                <a:latin typeface="EB Garamond Medium"/>
                <a:ea typeface="EB Garamond Medium"/>
                <a:cs typeface="EB Garamond Medium"/>
                <a:sym typeface="EB Garamond Medium"/>
              </a:rPr>
              <a:t>Top 20 Economics Journals Data</a:t>
            </a:r>
            <a:endParaRPr sz="32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32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p:txBody>
      </p:sp>
      <p:sp>
        <p:nvSpPr>
          <p:cNvPr id="426" name="Google Shape;426;g2137a717e86_12_114"/>
          <p:cNvSpPr txBox="1"/>
          <p:nvPr/>
        </p:nvSpPr>
        <p:spPr>
          <a:xfrm>
            <a:off x="414164" y="1470698"/>
            <a:ext cx="4383600" cy="34170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collected the data of top 20 economics journals ranked by h5-index (2017 – 2021).</a:t>
            </a:r>
            <a:endParaRPr>
              <a:latin typeface="EB Garamond Medium"/>
              <a:ea typeface="EB Garamond Medium"/>
              <a:cs typeface="EB Garamond Medium"/>
              <a:sym typeface="EB Garamond Medium"/>
            </a:endParaRPr>
          </a:p>
          <a:p>
            <a:pPr indent="0" lvl="0" marL="457200" marR="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Our raw data have 79,565 publications from 1886 till now.</a:t>
            </a:r>
            <a:endParaRPr>
              <a:latin typeface="EB Garamond Medium"/>
              <a:ea typeface="EB Garamond Medium"/>
              <a:cs typeface="EB Garamond Medium"/>
              <a:sym typeface="EB Garamond Medium"/>
            </a:endParaRPr>
          </a:p>
          <a:p>
            <a:pPr indent="0" lvl="0" marL="457200" marR="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marR="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select 18,086 publications from 2012 to 2022 as the research sample.</a:t>
            </a:r>
            <a:endParaRPr sz="1800">
              <a:solidFill>
                <a:srgbClr val="595959"/>
              </a:solidFill>
              <a:latin typeface="EB Garamond Medium"/>
              <a:ea typeface="EB Garamond Medium"/>
              <a:cs typeface="EB Garamond Medium"/>
              <a:sym typeface="EB Garamond Medium"/>
            </a:endParaRPr>
          </a:p>
          <a:p>
            <a:pPr indent="0" lvl="0" marL="45720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have three databases:</a:t>
            </a:r>
            <a:endParaRPr sz="1800">
              <a:solidFill>
                <a:srgbClr val="595959"/>
              </a:solidFill>
              <a:latin typeface="EB Garamond Medium"/>
              <a:ea typeface="EB Garamond Medium"/>
              <a:cs typeface="EB Garamond Medium"/>
              <a:sym typeface="EB Garamond Medium"/>
            </a:endParaRPr>
          </a:p>
          <a:p>
            <a:pPr indent="0" lvl="0" marL="0" marR="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p:txBody>
      </p:sp>
      <p:pic>
        <p:nvPicPr>
          <p:cNvPr id="427" name="Google Shape;427;g2137a717e86_12_114"/>
          <p:cNvPicPr preferRelativeResize="0"/>
          <p:nvPr/>
        </p:nvPicPr>
        <p:blipFill>
          <a:blip r:embed="rId3">
            <a:alphaModFix/>
          </a:blip>
          <a:stretch>
            <a:fillRect/>
          </a:stretch>
        </p:blipFill>
        <p:spPr>
          <a:xfrm>
            <a:off x="4984375" y="1029650"/>
            <a:ext cx="6992400" cy="5008476"/>
          </a:xfrm>
          <a:prstGeom prst="rect">
            <a:avLst/>
          </a:prstGeom>
          <a:noFill/>
          <a:ln>
            <a:noFill/>
          </a:ln>
        </p:spPr>
      </p:pic>
      <p:sp>
        <p:nvSpPr>
          <p:cNvPr id="428" name="Google Shape;428;g2137a717e86_12_114"/>
          <p:cNvSpPr/>
          <p:nvPr/>
        </p:nvSpPr>
        <p:spPr>
          <a:xfrm flipH="1">
            <a:off x="4797765" y="1109554"/>
            <a:ext cx="58800" cy="486362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29" name="Google Shape;429;g2137a717e86_12_114"/>
          <p:cNvSpPr txBox="1"/>
          <p:nvPr/>
        </p:nvSpPr>
        <p:spPr>
          <a:xfrm>
            <a:off x="884125" y="4706875"/>
            <a:ext cx="3621300" cy="99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595959"/>
              </a:buClr>
              <a:buSzPts val="1600"/>
              <a:buFont typeface="EB Garamond Medium"/>
              <a:buChar char="➢"/>
            </a:pPr>
            <a:r>
              <a:rPr lang="en-US" sz="1600">
                <a:solidFill>
                  <a:srgbClr val="595959"/>
                </a:solidFill>
                <a:latin typeface="EB Garamond Medium"/>
                <a:ea typeface="EB Garamond Medium"/>
                <a:cs typeface="EB Garamond Medium"/>
                <a:sym typeface="EB Garamond Medium"/>
              </a:rPr>
              <a:t>Top 20 Economics Journals Data</a:t>
            </a:r>
            <a:endParaRPr sz="1600">
              <a:solidFill>
                <a:srgbClr val="595959"/>
              </a:solidFill>
              <a:latin typeface="EB Garamond Medium"/>
              <a:ea typeface="EB Garamond Medium"/>
              <a:cs typeface="EB Garamond Medium"/>
              <a:sym typeface="EB Garamond Medium"/>
            </a:endParaRPr>
          </a:p>
          <a:p>
            <a:pPr indent="-330200" lvl="0" marL="457200" marR="0" rtl="0" algn="l">
              <a:lnSpc>
                <a:spcPct val="115000"/>
              </a:lnSpc>
              <a:spcBef>
                <a:spcPts val="0"/>
              </a:spcBef>
              <a:spcAft>
                <a:spcPts val="0"/>
              </a:spcAft>
              <a:buClr>
                <a:srgbClr val="595959"/>
              </a:buClr>
              <a:buSzPts val="1600"/>
              <a:buFont typeface="EB Garamond Medium"/>
              <a:buChar char="➢"/>
            </a:pPr>
            <a:r>
              <a:rPr lang="en-US" sz="1600">
                <a:solidFill>
                  <a:srgbClr val="595959"/>
                </a:solidFill>
                <a:latin typeface="EB Garamond Medium"/>
                <a:ea typeface="EB Garamond Medium"/>
                <a:cs typeface="EB Garamond Medium"/>
                <a:sym typeface="EB Garamond Medium"/>
              </a:rPr>
              <a:t>Google Scholar Author Data</a:t>
            </a:r>
            <a:endParaRPr sz="1600">
              <a:solidFill>
                <a:srgbClr val="595959"/>
              </a:solidFill>
              <a:latin typeface="EB Garamond Medium"/>
              <a:ea typeface="EB Garamond Medium"/>
              <a:cs typeface="EB Garamond Medium"/>
              <a:sym typeface="EB Garamond Medium"/>
            </a:endParaRPr>
          </a:p>
          <a:p>
            <a:pPr indent="-330200" lvl="0" marL="457200" marR="0" rtl="0" algn="l">
              <a:lnSpc>
                <a:spcPct val="115000"/>
              </a:lnSpc>
              <a:spcBef>
                <a:spcPts val="0"/>
              </a:spcBef>
              <a:spcAft>
                <a:spcPts val="0"/>
              </a:spcAft>
              <a:buClr>
                <a:srgbClr val="595959"/>
              </a:buClr>
              <a:buSzPts val="1600"/>
              <a:buFont typeface="EB Garamond Medium"/>
              <a:buChar char="➢"/>
            </a:pPr>
            <a:r>
              <a:rPr lang="en-US" sz="1600">
                <a:solidFill>
                  <a:srgbClr val="595959"/>
                </a:solidFill>
                <a:latin typeface="EB Garamond Medium"/>
                <a:ea typeface="EB Garamond Medium"/>
                <a:cs typeface="EB Garamond Medium"/>
                <a:sym typeface="EB Garamond Medium"/>
              </a:rPr>
              <a:t>Authors’ Affiliations Data</a:t>
            </a:r>
            <a:endParaRPr sz="1600">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13aa9d9a43_17_0"/>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5" name="Google Shape;435;g213aa9d9a43_17_0"/>
          <p:cNvSpPr/>
          <p:nvPr/>
        </p:nvSpPr>
        <p:spPr>
          <a:xfrm>
            <a:off x="-38743"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36" name="Google Shape;436;g213aa9d9a43_17_0"/>
          <p:cNvSpPr/>
          <p:nvPr/>
        </p:nvSpPr>
        <p:spPr>
          <a:xfrm>
            <a:off x="3100918" y="295426"/>
            <a:ext cx="5102679"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Data Description</a:t>
            </a:r>
            <a:endParaRPr/>
          </a:p>
          <a:p>
            <a:pPr indent="0" lvl="0" marL="0" marR="0" rtl="0" algn="l">
              <a:spcBef>
                <a:spcPts val="0"/>
              </a:spcBef>
              <a:spcAft>
                <a:spcPts val="0"/>
              </a:spcAft>
              <a:buNone/>
            </a:pPr>
            <a:r>
              <a:rPr b="1" lang="en-US" sz="2800">
                <a:solidFill>
                  <a:schemeClr val="dk1"/>
                </a:solidFill>
                <a:latin typeface="EB Garamond"/>
                <a:ea typeface="EB Garamond"/>
                <a:cs typeface="EB Garamond"/>
                <a:sym typeface="EB Garamond"/>
              </a:rPr>
              <a:t>Top 20 Economics Journals Data</a:t>
            </a:r>
            <a:endParaRPr/>
          </a:p>
        </p:txBody>
      </p:sp>
      <p:grpSp>
        <p:nvGrpSpPr>
          <p:cNvPr id="437" name="Google Shape;437;g213aa9d9a43_17_0"/>
          <p:cNvGrpSpPr/>
          <p:nvPr/>
        </p:nvGrpSpPr>
        <p:grpSpPr>
          <a:xfrm>
            <a:off x="472150" y="304023"/>
            <a:ext cx="1888564" cy="1097963"/>
            <a:chOff x="620563" y="315048"/>
            <a:chExt cx="1888564" cy="1097963"/>
          </a:xfrm>
        </p:grpSpPr>
        <p:grpSp>
          <p:nvGrpSpPr>
            <p:cNvPr id="438" name="Google Shape;438;g213aa9d9a43_17_0"/>
            <p:cNvGrpSpPr/>
            <p:nvPr/>
          </p:nvGrpSpPr>
          <p:grpSpPr>
            <a:xfrm>
              <a:off x="620563" y="315048"/>
              <a:ext cx="1888564" cy="1097963"/>
              <a:chOff x="5455664" y="4687260"/>
              <a:chExt cx="1521439" cy="968189"/>
            </a:xfrm>
          </p:grpSpPr>
          <p:sp>
            <p:nvSpPr>
              <p:cNvPr id="439" name="Google Shape;439;g213aa9d9a43_17_0"/>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0" name="Google Shape;440;g213aa9d9a43_17_0"/>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1" name="Google Shape;441;g213aa9d9a43_17_0"/>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42" name="Google Shape;442;g213aa9d9a43_17_0"/>
          <p:cNvSpPr/>
          <p:nvPr/>
        </p:nvSpPr>
        <p:spPr>
          <a:xfrm>
            <a:off x="4831581" y="1618109"/>
            <a:ext cx="7207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Title</a:t>
            </a:r>
            <a:endParaRPr/>
          </a:p>
        </p:txBody>
      </p:sp>
      <p:pic>
        <p:nvPicPr>
          <p:cNvPr descr="图形用户界面, 文本, 应用程序, 电子邮件&#10;&#10;描述已自动生成" id="443" name="Google Shape;443;g213aa9d9a43_17_0"/>
          <p:cNvPicPr preferRelativeResize="0"/>
          <p:nvPr/>
        </p:nvPicPr>
        <p:blipFill rotWithShape="1">
          <a:blip r:embed="rId3">
            <a:alphaModFix/>
          </a:blip>
          <a:srcRect b="0" l="0" r="0" t="0"/>
          <a:stretch/>
        </p:blipFill>
        <p:spPr>
          <a:xfrm>
            <a:off x="6588349" y="1411090"/>
            <a:ext cx="5600687" cy="5446909"/>
          </a:xfrm>
          <a:prstGeom prst="rect">
            <a:avLst/>
          </a:prstGeom>
          <a:noFill/>
          <a:ln>
            <a:noFill/>
          </a:ln>
        </p:spPr>
      </p:pic>
      <p:sp>
        <p:nvSpPr>
          <p:cNvPr id="444" name="Google Shape;444;g213aa9d9a43_17_0"/>
          <p:cNvSpPr/>
          <p:nvPr/>
        </p:nvSpPr>
        <p:spPr>
          <a:xfrm>
            <a:off x="6731931" y="1564676"/>
            <a:ext cx="4925996" cy="532894"/>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5" name="Google Shape;445;g213aa9d9a43_17_0"/>
          <p:cNvSpPr/>
          <p:nvPr/>
        </p:nvSpPr>
        <p:spPr>
          <a:xfrm>
            <a:off x="6731932" y="2166724"/>
            <a:ext cx="789519" cy="305091"/>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6" name="Google Shape;446;g213aa9d9a43_17_0"/>
          <p:cNvSpPr/>
          <p:nvPr/>
        </p:nvSpPr>
        <p:spPr>
          <a:xfrm>
            <a:off x="4831581" y="2254060"/>
            <a:ext cx="10388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Authors</a:t>
            </a:r>
            <a:endParaRPr/>
          </a:p>
        </p:txBody>
      </p:sp>
      <p:sp>
        <p:nvSpPr>
          <p:cNvPr id="447" name="Google Shape;447;g213aa9d9a43_17_0"/>
          <p:cNvSpPr/>
          <p:nvPr/>
        </p:nvSpPr>
        <p:spPr>
          <a:xfrm>
            <a:off x="4816687" y="2872278"/>
            <a:ext cx="10388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Journals</a:t>
            </a:r>
            <a:endParaRPr/>
          </a:p>
        </p:txBody>
      </p:sp>
      <p:sp>
        <p:nvSpPr>
          <p:cNvPr id="448" name="Google Shape;448;g213aa9d9a43_17_0"/>
          <p:cNvSpPr/>
          <p:nvPr/>
        </p:nvSpPr>
        <p:spPr>
          <a:xfrm>
            <a:off x="4831581" y="3460122"/>
            <a:ext cx="676925"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VOL</a:t>
            </a:r>
            <a:endParaRPr/>
          </a:p>
        </p:txBody>
      </p:sp>
      <p:sp>
        <p:nvSpPr>
          <p:cNvPr id="449" name="Google Shape;449;g213aa9d9a43_17_0"/>
          <p:cNvSpPr/>
          <p:nvPr/>
        </p:nvSpPr>
        <p:spPr>
          <a:xfrm>
            <a:off x="4831581" y="4124803"/>
            <a:ext cx="16715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Published time</a:t>
            </a:r>
            <a:endParaRPr/>
          </a:p>
        </p:txBody>
      </p:sp>
      <p:sp>
        <p:nvSpPr>
          <p:cNvPr id="450" name="Google Shape;450;g213aa9d9a43_17_0"/>
          <p:cNvSpPr/>
          <p:nvPr/>
        </p:nvSpPr>
        <p:spPr>
          <a:xfrm>
            <a:off x="4831581" y="6172171"/>
            <a:ext cx="10388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DOI</a:t>
            </a:r>
            <a:endParaRPr/>
          </a:p>
        </p:txBody>
      </p:sp>
      <p:sp>
        <p:nvSpPr>
          <p:cNvPr id="451" name="Google Shape;451;g213aa9d9a43_17_0"/>
          <p:cNvSpPr/>
          <p:nvPr/>
        </p:nvSpPr>
        <p:spPr>
          <a:xfrm>
            <a:off x="4816687" y="4813704"/>
            <a:ext cx="10388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Abstract</a:t>
            </a:r>
            <a:endParaRPr/>
          </a:p>
        </p:txBody>
      </p:sp>
      <p:sp>
        <p:nvSpPr>
          <p:cNvPr id="452" name="Google Shape;452;g213aa9d9a43_17_0"/>
          <p:cNvSpPr/>
          <p:nvPr/>
        </p:nvSpPr>
        <p:spPr>
          <a:xfrm>
            <a:off x="4816687" y="5492938"/>
            <a:ext cx="103880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Citation</a:t>
            </a:r>
            <a:endParaRPr/>
          </a:p>
        </p:txBody>
      </p:sp>
      <p:sp>
        <p:nvSpPr>
          <p:cNvPr id="453" name="Google Shape;453;g213aa9d9a43_17_0"/>
          <p:cNvSpPr/>
          <p:nvPr/>
        </p:nvSpPr>
        <p:spPr>
          <a:xfrm>
            <a:off x="6802458" y="2614675"/>
            <a:ext cx="1436951" cy="14114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4" name="Google Shape;454;g213aa9d9a43_17_0"/>
          <p:cNvSpPr/>
          <p:nvPr/>
        </p:nvSpPr>
        <p:spPr>
          <a:xfrm>
            <a:off x="6802459" y="2778835"/>
            <a:ext cx="718992" cy="25453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5" name="Google Shape;455;g213aa9d9a43_17_0"/>
          <p:cNvSpPr/>
          <p:nvPr/>
        </p:nvSpPr>
        <p:spPr>
          <a:xfrm>
            <a:off x="7541069" y="2782486"/>
            <a:ext cx="690648" cy="116196"/>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6" name="Google Shape;456;g213aa9d9a43_17_0"/>
          <p:cNvSpPr/>
          <p:nvPr/>
        </p:nvSpPr>
        <p:spPr>
          <a:xfrm>
            <a:off x="6925560" y="4433548"/>
            <a:ext cx="5026535" cy="113919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7" name="Google Shape;457;g213aa9d9a43_17_0"/>
          <p:cNvSpPr/>
          <p:nvPr/>
        </p:nvSpPr>
        <p:spPr>
          <a:xfrm>
            <a:off x="6931694" y="6055830"/>
            <a:ext cx="4662636" cy="32470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g213aa9d9a43_17_0"/>
          <p:cNvSpPr/>
          <p:nvPr/>
        </p:nvSpPr>
        <p:spPr>
          <a:xfrm>
            <a:off x="6941676" y="6471792"/>
            <a:ext cx="1228898" cy="165583"/>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459" name="Google Shape;459;g213aa9d9a43_17_0"/>
          <p:cNvCxnSpPr>
            <a:stCxn id="442" idx="3"/>
          </p:cNvCxnSpPr>
          <p:nvPr/>
        </p:nvCxnSpPr>
        <p:spPr>
          <a:xfrm>
            <a:off x="5552303" y="1802775"/>
            <a:ext cx="1115400" cy="38100"/>
          </a:xfrm>
          <a:prstGeom prst="straightConnector1">
            <a:avLst/>
          </a:prstGeom>
          <a:noFill/>
          <a:ln cap="flat" cmpd="sng" w="12700">
            <a:solidFill>
              <a:srgbClr val="00B0F0"/>
            </a:solidFill>
            <a:prstDash val="solid"/>
            <a:miter lim="800000"/>
            <a:headEnd len="sm" w="sm" type="none"/>
            <a:tailEnd len="sm" w="sm" type="none"/>
          </a:ln>
        </p:spPr>
      </p:cxnSp>
      <p:cxnSp>
        <p:nvCxnSpPr>
          <p:cNvPr id="460" name="Google Shape;460;g213aa9d9a43_17_0"/>
          <p:cNvCxnSpPr>
            <a:stCxn id="446" idx="3"/>
          </p:cNvCxnSpPr>
          <p:nvPr/>
        </p:nvCxnSpPr>
        <p:spPr>
          <a:xfrm flipH="1" rot="10800000">
            <a:off x="5870390" y="2336126"/>
            <a:ext cx="797400" cy="102600"/>
          </a:xfrm>
          <a:prstGeom prst="straightConnector1">
            <a:avLst/>
          </a:prstGeom>
          <a:noFill/>
          <a:ln cap="flat" cmpd="sng" w="12700">
            <a:solidFill>
              <a:srgbClr val="00B0F0"/>
            </a:solidFill>
            <a:prstDash val="solid"/>
            <a:miter lim="800000"/>
            <a:headEnd len="sm" w="sm" type="none"/>
            <a:tailEnd len="sm" w="sm" type="none"/>
          </a:ln>
        </p:spPr>
      </p:cxnSp>
      <p:cxnSp>
        <p:nvCxnSpPr>
          <p:cNvPr id="461" name="Google Shape;461;g213aa9d9a43_17_0"/>
          <p:cNvCxnSpPr>
            <a:stCxn id="447" idx="3"/>
          </p:cNvCxnSpPr>
          <p:nvPr/>
        </p:nvCxnSpPr>
        <p:spPr>
          <a:xfrm flipH="1" rot="10800000">
            <a:off x="5855496" y="2706544"/>
            <a:ext cx="876300" cy="350400"/>
          </a:xfrm>
          <a:prstGeom prst="straightConnector1">
            <a:avLst/>
          </a:prstGeom>
          <a:noFill/>
          <a:ln cap="flat" cmpd="sng" w="12700">
            <a:solidFill>
              <a:srgbClr val="00B0F0"/>
            </a:solidFill>
            <a:prstDash val="solid"/>
            <a:miter lim="800000"/>
            <a:headEnd len="sm" w="sm" type="none"/>
            <a:tailEnd len="sm" w="sm" type="none"/>
          </a:ln>
        </p:spPr>
      </p:cxnSp>
      <p:cxnSp>
        <p:nvCxnSpPr>
          <p:cNvPr id="462" name="Google Shape;462;g213aa9d9a43_17_0"/>
          <p:cNvCxnSpPr/>
          <p:nvPr/>
        </p:nvCxnSpPr>
        <p:spPr>
          <a:xfrm flipH="1" rot="10800000">
            <a:off x="5508507" y="2949375"/>
            <a:ext cx="1242071" cy="713931"/>
          </a:xfrm>
          <a:prstGeom prst="straightConnector1">
            <a:avLst/>
          </a:prstGeom>
          <a:noFill/>
          <a:ln cap="flat" cmpd="sng" w="12700">
            <a:solidFill>
              <a:srgbClr val="00B0F0"/>
            </a:solidFill>
            <a:prstDash val="solid"/>
            <a:miter lim="800000"/>
            <a:headEnd len="sm" w="sm" type="none"/>
            <a:tailEnd len="sm" w="sm" type="none"/>
          </a:ln>
        </p:spPr>
      </p:cxnSp>
      <p:cxnSp>
        <p:nvCxnSpPr>
          <p:cNvPr id="463" name="Google Shape;463;g213aa9d9a43_17_0"/>
          <p:cNvCxnSpPr/>
          <p:nvPr/>
        </p:nvCxnSpPr>
        <p:spPr>
          <a:xfrm flipH="1" rot="10800000">
            <a:off x="6403589" y="2953544"/>
            <a:ext cx="1478711" cy="1316851"/>
          </a:xfrm>
          <a:prstGeom prst="straightConnector1">
            <a:avLst/>
          </a:prstGeom>
          <a:noFill/>
          <a:ln cap="flat" cmpd="sng" w="12700">
            <a:solidFill>
              <a:srgbClr val="00B0F0"/>
            </a:solidFill>
            <a:prstDash val="solid"/>
            <a:miter lim="800000"/>
            <a:headEnd len="sm" w="sm" type="none"/>
            <a:tailEnd len="sm" w="sm" type="none"/>
          </a:ln>
        </p:spPr>
      </p:cxnSp>
      <p:cxnSp>
        <p:nvCxnSpPr>
          <p:cNvPr id="464" name="Google Shape;464;g213aa9d9a43_17_0"/>
          <p:cNvCxnSpPr/>
          <p:nvPr/>
        </p:nvCxnSpPr>
        <p:spPr>
          <a:xfrm flipH="1" rot="10800000">
            <a:off x="5845808" y="5009852"/>
            <a:ext cx="1045734" cy="16630"/>
          </a:xfrm>
          <a:prstGeom prst="straightConnector1">
            <a:avLst/>
          </a:prstGeom>
          <a:noFill/>
          <a:ln cap="flat" cmpd="sng" w="12700">
            <a:solidFill>
              <a:srgbClr val="00B0F0"/>
            </a:solidFill>
            <a:prstDash val="solid"/>
            <a:miter lim="800000"/>
            <a:headEnd len="sm" w="sm" type="none"/>
            <a:tailEnd len="sm" w="sm" type="none"/>
          </a:ln>
        </p:spPr>
      </p:cxnSp>
      <p:cxnSp>
        <p:nvCxnSpPr>
          <p:cNvPr id="465" name="Google Shape;465;g213aa9d9a43_17_0"/>
          <p:cNvCxnSpPr/>
          <p:nvPr/>
        </p:nvCxnSpPr>
        <p:spPr>
          <a:xfrm>
            <a:off x="5797026" y="5731685"/>
            <a:ext cx="1094516" cy="471395"/>
          </a:xfrm>
          <a:prstGeom prst="straightConnector1">
            <a:avLst/>
          </a:prstGeom>
          <a:noFill/>
          <a:ln cap="flat" cmpd="sng" w="12700">
            <a:solidFill>
              <a:srgbClr val="00B0F0"/>
            </a:solidFill>
            <a:prstDash val="solid"/>
            <a:miter lim="800000"/>
            <a:headEnd len="sm" w="sm" type="none"/>
            <a:tailEnd len="sm" w="sm" type="none"/>
          </a:ln>
        </p:spPr>
      </p:cxnSp>
      <p:cxnSp>
        <p:nvCxnSpPr>
          <p:cNvPr id="466" name="Google Shape;466;g213aa9d9a43_17_0"/>
          <p:cNvCxnSpPr/>
          <p:nvPr/>
        </p:nvCxnSpPr>
        <p:spPr>
          <a:xfrm>
            <a:off x="5438345" y="6377125"/>
            <a:ext cx="1420431" cy="177459"/>
          </a:xfrm>
          <a:prstGeom prst="straightConnector1">
            <a:avLst/>
          </a:prstGeom>
          <a:noFill/>
          <a:ln cap="flat" cmpd="sng" w="12700">
            <a:solidFill>
              <a:srgbClr val="00B0F0"/>
            </a:solidFill>
            <a:prstDash val="solid"/>
            <a:miter lim="800000"/>
            <a:headEnd len="sm" w="sm" type="none"/>
            <a:tailEnd len="sm" w="sm" type="none"/>
          </a:ln>
        </p:spPr>
      </p:cxnSp>
      <p:sp>
        <p:nvSpPr>
          <p:cNvPr id="467" name="Google Shape;467;g213aa9d9a43_17_0"/>
          <p:cNvSpPr/>
          <p:nvPr/>
        </p:nvSpPr>
        <p:spPr>
          <a:xfrm flipH="1">
            <a:off x="4598110" y="1721571"/>
            <a:ext cx="58890" cy="4855353"/>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g213aa9d9a43_17_0"/>
          <p:cNvSpPr txBox="1"/>
          <p:nvPr/>
        </p:nvSpPr>
        <p:spPr>
          <a:xfrm>
            <a:off x="1174787" y="1721571"/>
            <a:ext cx="264197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Data sources</a:t>
            </a:r>
            <a:endParaRPr b="1" sz="3200">
              <a:solidFill>
                <a:schemeClr val="dk1"/>
              </a:solidFill>
              <a:latin typeface="EB Garamond"/>
              <a:ea typeface="EB Garamond"/>
              <a:cs typeface="EB Garamond"/>
              <a:sym typeface="EB Garamond"/>
            </a:endParaRPr>
          </a:p>
        </p:txBody>
      </p:sp>
      <p:sp>
        <p:nvSpPr>
          <p:cNvPr id="469" name="Google Shape;469;g213aa9d9a43_17_0"/>
          <p:cNvSpPr txBox="1"/>
          <p:nvPr/>
        </p:nvSpPr>
        <p:spPr>
          <a:xfrm>
            <a:off x="335307" y="2667849"/>
            <a:ext cx="255330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Official Websites:</a:t>
            </a:r>
            <a:endParaRPr b="1" sz="2400">
              <a:solidFill>
                <a:schemeClr val="dk1"/>
              </a:solidFill>
              <a:latin typeface="EB Garamond"/>
              <a:ea typeface="EB Garamond"/>
              <a:cs typeface="EB Garamond"/>
              <a:sym typeface="EB Garamond"/>
            </a:endParaRPr>
          </a:p>
        </p:txBody>
      </p:sp>
      <p:sp>
        <p:nvSpPr>
          <p:cNvPr id="470" name="Google Shape;470;g213aa9d9a43_17_0"/>
          <p:cNvSpPr txBox="1"/>
          <p:nvPr/>
        </p:nvSpPr>
        <p:spPr>
          <a:xfrm>
            <a:off x="718312" y="3299042"/>
            <a:ext cx="4182541" cy="101566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American Economic Association </a:t>
            </a:r>
            <a:endParaRPr/>
          </a:p>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Oxford Academic</a:t>
            </a:r>
            <a:endParaRPr/>
          </a:p>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Science Direct</a:t>
            </a:r>
            <a:endParaRPr/>
          </a:p>
        </p:txBody>
      </p:sp>
      <p:sp>
        <p:nvSpPr>
          <p:cNvPr id="471" name="Google Shape;471;g213aa9d9a43_17_0"/>
          <p:cNvSpPr txBox="1"/>
          <p:nvPr/>
        </p:nvSpPr>
        <p:spPr>
          <a:xfrm>
            <a:off x="335307" y="4716796"/>
            <a:ext cx="427227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Third-party database :</a:t>
            </a:r>
            <a:endParaRPr b="1" sz="2400">
              <a:solidFill>
                <a:schemeClr val="dk1"/>
              </a:solidFill>
              <a:latin typeface="EB Garamond"/>
              <a:ea typeface="EB Garamond"/>
              <a:cs typeface="EB Garamond"/>
              <a:sym typeface="EB Garamond"/>
            </a:endParaRPr>
          </a:p>
        </p:txBody>
      </p:sp>
      <p:sp>
        <p:nvSpPr>
          <p:cNvPr id="472" name="Google Shape;472;g213aa9d9a43_17_0"/>
          <p:cNvSpPr txBox="1"/>
          <p:nvPr/>
        </p:nvSpPr>
        <p:spPr>
          <a:xfrm>
            <a:off x="718312" y="5349054"/>
            <a:ext cx="4182541" cy="70788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ideas.repec.org</a:t>
            </a:r>
            <a:endParaRPr/>
          </a:p>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econpapers.repec.org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13aa9d9a43_17_42"/>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g213aa9d9a43_17_42"/>
          <p:cNvSpPr/>
          <p:nvPr/>
        </p:nvSpPr>
        <p:spPr>
          <a:xfrm>
            <a:off x="-38743"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9" name="Google Shape;479;g213aa9d9a43_17_42"/>
          <p:cNvSpPr/>
          <p:nvPr/>
        </p:nvSpPr>
        <p:spPr>
          <a:xfrm>
            <a:off x="3100918" y="295426"/>
            <a:ext cx="5847820"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Data Description</a:t>
            </a:r>
            <a:endParaRPr/>
          </a:p>
          <a:p>
            <a:pPr indent="0" lvl="0" marL="0" marR="0" rtl="0" algn="l">
              <a:spcBef>
                <a:spcPts val="0"/>
              </a:spcBef>
              <a:spcAft>
                <a:spcPts val="0"/>
              </a:spcAft>
              <a:buNone/>
            </a:pPr>
            <a:r>
              <a:rPr b="1" lang="en-US" sz="2800">
                <a:solidFill>
                  <a:schemeClr val="dk1"/>
                </a:solidFill>
                <a:latin typeface="EB Garamond"/>
                <a:ea typeface="EB Garamond"/>
                <a:cs typeface="EB Garamond"/>
                <a:sym typeface="EB Garamond"/>
              </a:rPr>
              <a:t>Google Scholar Author Data</a:t>
            </a:r>
            <a:endParaRPr/>
          </a:p>
        </p:txBody>
      </p:sp>
      <p:grpSp>
        <p:nvGrpSpPr>
          <p:cNvPr id="480" name="Google Shape;480;g213aa9d9a43_17_42"/>
          <p:cNvGrpSpPr/>
          <p:nvPr/>
        </p:nvGrpSpPr>
        <p:grpSpPr>
          <a:xfrm>
            <a:off x="472150" y="304023"/>
            <a:ext cx="1888564" cy="1097963"/>
            <a:chOff x="620563" y="315048"/>
            <a:chExt cx="1888564" cy="1097963"/>
          </a:xfrm>
        </p:grpSpPr>
        <p:grpSp>
          <p:nvGrpSpPr>
            <p:cNvPr id="481" name="Google Shape;481;g213aa9d9a43_17_42"/>
            <p:cNvGrpSpPr/>
            <p:nvPr/>
          </p:nvGrpSpPr>
          <p:grpSpPr>
            <a:xfrm>
              <a:off x="620563" y="315048"/>
              <a:ext cx="1888564" cy="1097963"/>
              <a:chOff x="5455664" y="4687260"/>
              <a:chExt cx="1521439" cy="968189"/>
            </a:xfrm>
          </p:grpSpPr>
          <p:sp>
            <p:nvSpPr>
              <p:cNvPr id="482" name="Google Shape;482;g213aa9d9a43_17_4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3" name="Google Shape;483;g213aa9d9a43_17_4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84" name="Google Shape;484;g213aa9d9a43_17_4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485" name="Google Shape;485;g213aa9d9a43_17_42"/>
          <p:cNvGrpSpPr/>
          <p:nvPr/>
        </p:nvGrpSpPr>
        <p:grpSpPr>
          <a:xfrm>
            <a:off x="5289558" y="1498623"/>
            <a:ext cx="6809187" cy="4824261"/>
            <a:chOff x="4357948" y="1606515"/>
            <a:chExt cx="7834052" cy="4744968"/>
          </a:xfrm>
        </p:grpSpPr>
        <p:pic>
          <p:nvPicPr>
            <p:cNvPr descr="图形用户界面, 应用程序&#10;&#10;描述已自动生成" id="486" name="Google Shape;486;g213aa9d9a43_17_42"/>
            <p:cNvPicPr preferRelativeResize="0"/>
            <p:nvPr/>
          </p:nvPicPr>
          <p:blipFill rotWithShape="1">
            <a:blip r:embed="rId3">
              <a:alphaModFix/>
            </a:blip>
            <a:srcRect b="40" l="713" r="966" t="681"/>
            <a:stretch/>
          </p:blipFill>
          <p:spPr>
            <a:xfrm>
              <a:off x="6192408" y="1664153"/>
              <a:ext cx="5999592" cy="4687330"/>
            </a:xfrm>
            <a:prstGeom prst="rect">
              <a:avLst/>
            </a:prstGeom>
            <a:noFill/>
            <a:ln>
              <a:noFill/>
            </a:ln>
          </p:spPr>
        </p:pic>
        <p:sp>
          <p:nvSpPr>
            <p:cNvPr id="487" name="Google Shape;487;g213aa9d9a43_17_42"/>
            <p:cNvSpPr/>
            <p:nvPr/>
          </p:nvSpPr>
          <p:spPr>
            <a:xfrm>
              <a:off x="8732108" y="1975847"/>
              <a:ext cx="743256" cy="18246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88" name="Google Shape;488;g213aa9d9a43_17_42"/>
            <p:cNvSpPr/>
            <p:nvPr/>
          </p:nvSpPr>
          <p:spPr>
            <a:xfrm>
              <a:off x="4357948" y="1606515"/>
              <a:ext cx="1006639" cy="363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DOI</a:t>
              </a:r>
              <a:endParaRPr/>
            </a:p>
          </p:txBody>
        </p:sp>
        <p:sp>
          <p:nvSpPr>
            <p:cNvPr id="489" name="Google Shape;489;g213aa9d9a43_17_42"/>
            <p:cNvSpPr/>
            <p:nvPr/>
          </p:nvSpPr>
          <p:spPr>
            <a:xfrm>
              <a:off x="4366141" y="2808866"/>
              <a:ext cx="888199"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Name</a:t>
              </a:r>
              <a:endParaRPr/>
            </a:p>
          </p:txBody>
        </p:sp>
        <p:sp>
          <p:nvSpPr>
            <p:cNvPr id="490" name="Google Shape;490;g213aa9d9a43_17_42"/>
            <p:cNvSpPr/>
            <p:nvPr/>
          </p:nvSpPr>
          <p:spPr>
            <a:xfrm>
              <a:off x="4366141" y="2208427"/>
              <a:ext cx="150932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Author id</a:t>
              </a:r>
              <a:endParaRPr/>
            </a:p>
          </p:txBody>
        </p:sp>
        <p:sp>
          <p:nvSpPr>
            <p:cNvPr id="491" name="Google Shape;491;g213aa9d9a43_17_42"/>
            <p:cNvSpPr/>
            <p:nvPr/>
          </p:nvSpPr>
          <p:spPr>
            <a:xfrm>
              <a:off x="4366141" y="3409305"/>
              <a:ext cx="1534201" cy="363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Affiliation*</a:t>
              </a:r>
              <a:endParaRPr/>
            </a:p>
          </p:txBody>
        </p:sp>
        <p:sp>
          <p:nvSpPr>
            <p:cNvPr id="492" name="Google Shape;492;g213aa9d9a43_17_42"/>
            <p:cNvSpPr/>
            <p:nvPr/>
          </p:nvSpPr>
          <p:spPr>
            <a:xfrm>
              <a:off x="4380260" y="4007818"/>
              <a:ext cx="172985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Email</a:t>
              </a:r>
              <a:endParaRPr/>
            </a:p>
          </p:txBody>
        </p:sp>
        <p:sp>
          <p:nvSpPr>
            <p:cNvPr id="493" name="Google Shape;493;g213aa9d9a43_17_42"/>
            <p:cNvSpPr/>
            <p:nvPr/>
          </p:nvSpPr>
          <p:spPr>
            <a:xfrm>
              <a:off x="4357949" y="5798473"/>
              <a:ext cx="128967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Citations</a:t>
              </a:r>
              <a:endParaRPr/>
            </a:p>
          </p:txBody>
        </p:sp>
        <p:sp>
          <p:nvSpPr>
            <p:cNvPr id="494" name="Google Shape;494;g213aa9d9a43_17_42"/>
            <p:cNvSpPr/>
            <p:nvPr/>
          </p:nvSpPr>
          <p:spPr>
            <a:xfrm>
              <a:off x="4380260" y="5248243"/>
              <a:ext cx="1349819" cy="36326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I10-index</a:t>
              </a:r>
              <a:endParaRPr/>
            </a:p>
          </p:txBody>
        </p:sp>
        <p:sp>
          <p:nvSpPr>
            <p:cNvPr id="495" name="Google Shape;495;g213aa9d9a43_17_42"/>
            <p:cNvSpPr/>
            <p:nvPr/>
          </p:nvSpPr>
          <p:spPr>
            <a:xfrm>
              <a:off x="4380260" y="4649730"/>
              <a:ext cx="114497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rgbClr val="262626"/>
                  </a:solidFill>
                  <a:latin typeface="EB Garamond"/>
                  <a:ea typeface="EB Garamond"/>
                  <a:cs typeface="EB Garamond"/>
                  <a:sym typeface="EB Garamond"/>
                </a:rPr>
                <a:t>H-index</a:t>
              </a:r>
              <a:endParaRPr/>
            </a:p>
          </p:txBody>
        </p:sp>
        <p:sp>
          <p:nvSpPr>
            <p:cNvPr id="496" name="Google Shape;496;g213aa9d9a43_17_42"/>
            <p:cNvSpPr/>
            <p:nvPr/>
          </p:nvSpPr>
          <p:spPr>
            <a:xfrm>
              <a:off x="10165490" y="3907236"/>
              <a:ext cx="1987766" cy="11618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g213aa9d9a43_17_42"/>
            <p:cNvSpPr/>
            <p:nvPr/>
          </p:nvSpPr>
          <p:spPr>
            <a:xfrm>
              <a:off x="7109254" y="3241589"/>
              <a:ext cx="1009135" cy="13795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g213aa9d9a43_17_42"/>
            <p:cNvSpPr/>
            <p:nvPr/>
          </p:nvSpPr>
          <p:spPr>
            <a:xfrm>
              <a:off x="7847871" y="3390670"/>
              <a:ext cx="768907" cy="13795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9" name="Google Shape;499;g213aa9d9a43_17_42"/>
            <p:cNvSpPr/>
            <p:nvPr/>
          </p:nvSpPr>
          <p:spPr>
            <a:xfrm>
              <a:off x="7113373" y="2844016"/>
              <a:ext cx="741406" cy="203984"/>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0" name="Google Shape;500;g213aa9d9a43_17_42"/>
            <p:cNvSpPr/>
            <p:nvPr/>
          </p:nvSpPr>
          <p:spPr>
            <a:xfrm>
              <a:off x="10166743" y="4046164"/>
              <a:ext cx="1978199" cy="139130"/>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1" name="Google Shape;501;g213aa9d9a43_17_42"/>
            <p:cNvSpPr/>
            <p:nvPr/>
          </p:nvSpPr>
          <p:spPr>
            <a:xfrm>
              <a:off x="11086155" y="3471191"/>
              <a:ext cx="307381" cy="80348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2" name="Google Shape;502;g213aa9d9a43_17_42"/>
            <p:cNvSpPr/>
            <p:nvPr/>
          </p:nvSpPr>
          <p:spPr>
            <a:xfrm>
              <a:off x="11648782" y="3465331"/>
              <a:ext cx="465615" cy="80348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03" name="Google Shape;503;g213aa9d9a43_17_42"/>
            <p:cNvCxnSpPr/>
            <p:nvPr/>
          </p:nvCxnSpPr>
          <p:spPr>
            <a:xfrm flipH="1" rot="10800000">
              <a:off x="5593144" y="2079621"/>
              <a:ext cx="3066481" cy="330786"/>
            </a:xfrm>
            <a:prstGeom prst="straightConnector1">
              <a:avLst/>
            </a:prstGeom>
            <a:noFill/>
            <a:ln cap="flat" cmpd="sng" w="12700">
              <a:solidFill>
                <a:srgbClr val="00B0F0"/>
              </a:solidFill>
              <a:prstDash val="solid"/>
              <a:miter lim="800000"/>
              <a:headEnd len="sm" w="sm" type="none"/>
              <a:tailEnd len="sm" w="sm" type="none"/>
            </a:ln>
          </p:spPr>
        </p:cxnSp>
        <p:cxnSp>
          <p:nvCxnSpPr>
            <p:cNvPr id="504" name="Google Shape;504;g213aa9d9a43_17_42"/>
            <p:cNvCxnSpPr/>
            <p:nvPr/>
          </p:nvCxnSpPr>
          <p:spPr>
            <a:xfrm flipH="1" rot="10800000">
              <a:off x="5178696" y="2908729"/>
              <a:ext cx="1813342" cy="130800"/>
            </a:xfrm>
            <a:prstGeom prst="straightConnector1">
              <a:avLst/>
            </a:prstGeom>
            <a:noFill/>
            <a:ln cap="flat" cmpd="sng" w="12700">
              <a:solidFill>
                <a:srgbClr val="00B0F0"/>
              </a:solidFill>
              <a:prstDash val="solid"/>
              <a:miter lim="800000"/>
              <a:headEnd len="sm" w="sm" type="none"/>
              <a:tailEnd len="sm" w="sm" type="none"/>
            </a:ln>
          </p:spPr>
        </p:cxnSp>
        <p:cxnSp>
          <p:nvCxnSpPr>
            <p:cNvPr id="505" name="Google Shape;505;g213aa9d9a43_17_42"/>
            <p:cNvCxnSpPr/>
            <p:nvPr/>
          </p:nvCxnSpPr>
          <p:spPr>
            <a:xfrm flipH="1" rot="10800000">
              <a:off x="5875463" y="3379273"/>
              <a:ext cx="1173944" cy="203984"/>
            </a:xfrm>
            <a:prstGeom prst="straightConnector1">
              <a:avLst/>
            </a:prstGeom>
            <a:noFill/>
            <a:ln cap="flat" cmpd="sng" w="12700">
              <a:solidFill>
                <a:srgbClr val="00B0F0"/>
              </a:solidFill>
              <a:prstDash val="solid"/>
              <a:miter lim="800000"/>
              <a:headEnd len="sm" w="sm" type="none"/>
              <a:tailEnd len="sm" w="sm" type="none"/>
            </a:ln>
          </p:spPr>
        </p:cxnSp>
        <p:cxnSp>
          <p:nvCxnSpPr>
            <p:cNvPr id="506" name="Google Shape;506;g213aa9d9a43_17_42"/>
            <p:cNvCxnSpPr/>
            <p:nvPr/>
          </p:nvCxnSpPr>
          <p:spPr>
            <a:xfrm flipH="1" rot="10800000">
              <a:off x="5254341" y="3528628"/>
              <a:ext cx="2518908" cy="656666"/>
            </a:xfrm>
            <a:prstGeom prst="straightConnector1">
              <a:avLst/>
            </a:prstGeom>
            <a:noFill/>
            <a:ln cap="flat" cmpd="sng" w="12700">
              <a:solidFill>
                <a:srgbClr val="00B0F0"/>
              </a:solidFill>
              <a:prstDash val="solid"/>
              <a:miter lim="800000"/>
              <a:headEnd len="sm" w="sm" type="none"/>
              <a:tailEnd len="sm" w="sm" type="none"/>
            </a:ln>
          </p:spPr>
        </p:cxnSp>
        <p:cxnSp>
          <p:nvCxnSpPr>
            <p:cNvPr id="507" name="Google Shape;507;g213aa9d9a43_17_42"/>
            <p:cNvCxnSpPr/>
            <p:nvPr/>
          </p:nvCxnSpPr>
          <p:spPr>
            <a:xfrm flipH="1" rot="10800000">
              <a:off x="5546721" y="4007818"/>
              <a:ext cx="4566778" cy="849547"/>
            </a:xfrm>
            <a:prstGeom prst="straightConnector1">
              <a:avLst/>
            </a:prstGeom>
            <a:noFill/>
            <a:ln cap="flat" cmpd="sng" w="12700">
              <a:solidFill>
                <a:srgbClr val="00B0F0"/>
              </a:solidFill>
              <a:prstDash val="solid"/>
              <a:miter lim="800000"/>
              <a:headEnd len="sm" w="sm" type="none"/>
              <a:tailEnd len="sm" w="sm" type="none"/>
            </a:ln>
          </p:spPr>
        </p:cxnSp>
        <p:cxnSp>
          <p:nvCxnSpPr>
            <p:cNvPr id="508" name="Google Shape;508;g213aa9d9a43_17_42"/>
            <p:cNvCxnSpPr>
              <a:stCxn id="494" idx="3"/>
            </p:cNvCxnSpPr>
            <p:nvPr/>
          </p:nvCxnSpPr>
          <p:spPr>
            <a:xfrm flipH="1" rot="10800000">
              <a:off x="5730079" y="4140774"/>
              <a:ext cx="4383300" cy="1289100"/>
            </a:xfrm>
            <a:prstGeom prst="straightConnector1">
              <a:avLst/>
            </a:prstGeom>
            <a:noFill/>
            <a:ln cap="flat" cmpd="sng" w="12700">
              <a:solidFill>
                <a:srgbClr val="00B0F0"/>
              </a:solidFill>
              <a:prstDash val="solid"/>
              <a:miter lim="800000"/>
              <a:headEnd len="sm" w="sm" type="none"/>
              <a:tailEnd len="sm" w="sm" type="none"/>
            </a:ln>
          </p:spPr>
        </p:cxnSp>
        <p:sp>
          <p:nvSpPr>
            <p:cNvPr id="509" name="Google Shape;509;g213aa9d9a43_17_42"/>
            <p:cNvSpPr/>
            <p:nvPr/>
          </p:nvSpPr>
          <p:spPr>
            <a:xfrm>
              <a:off x="10228302" y="4376487"/>
              <a:ext cx="1916640" cy="1423693"/>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510" name="Google Shape;510;g213aa9d9a43_17_42"/>
            <p:cNvCxnSpPr/>
            <p:nvPr/>
          </p:nvCxnSpPr>
          <p:spPr>
            <a:xfrm flipH="1" rot="10800000">
              <a:off x="5608280" y="5091576"/>
              <a:ext cx="4505219" cy="922791"/>
            </a:xfrm>
            <a:prstGeom prst="straightConnector1">
              <a:avLst/>
            </a:prstGeom>
            <a:noFill/>
            <a:ln cap="flat" cmpd="sng" w="12700">
              <a:solidFill>
                <a:srgbClr val="00B0F0"/>
              </a:solidFill>
              <a:prstDash val="solid"/>
              <a:miter lim="800000"/>
              <a:headEnd len="sm" w="sm" type="none"/>
              <a:tailEnd len="sm" w="sm" type="none"/>
            </a:ln>
          </p:spPr>
        </p:cxnSp>
      </p:grpSp>
      <p:sp>
        <p:nvSpPr>
          <p:cNvPr id="511" name="Google Shape;511;g213aa9d9a43_17_42"/>
          <p:cNvSpPr txBox="1"/>
          <p:nvPr/>
        </p:nvSpPr>
        <p:spPr>
          <a:xfrm>
            <a:off x="365211" y="4029137"/>
            <a:ext cx="264197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Data sources</a:t>
            </a:r>
            <a:endParaRPr b="1" sz="2400">
              <a:solidFill>
                <a:schemeClr val="dk1"/>
              </a:solidFill>
              <a:latin typeface="EB Garamond"/>
              <a:ea typeface="EB Garamond"/>
              <a:cs typeface="EB Garamond"/>
              <a:sym typeface="EB Garamond"/>
            </a:endParaRPr>
          </a:p>
        </p:txBody>
      </p:sp>
      <p:sp>
        <p:nvSpPr>
          <p:cNvPr id="512" name="Google Shape;512;g213aa9d9a43_17_42"/>
          <p:cNvSpPr/>
          <p:nvPr/>
        </p:nvSpPr>
        <p:spPr>
          <a:xfrm>
            <a:off x="5006737" y="1545656"/>
            <a:ext cx="64327" cy="4966961"/>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3" name="Google Shape;513;g213aa9d9a43_17_42"/>
          <p:cNvSpPr txBox="1"/>
          <p:nvPr/>
        </p:nvSpPr>
        <p:spPr>
          <a:xfrm>
            <a:off x="526371" y="4730504"/>
            <a:ext cx="4182541" cy="1200329"/>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Google Scholar Author Database</a:t>
            </a:r>
            <a:endParaRPr/>
          </a:p>
          <a:p>
            <a:pPr indent="0" lvl="0" marL="0" marR="0" rtl="0" algn="l">
              <a:spcBef>
                <a:spcPts val="0"/>
              </a:spcBef>
              <a:spcAft>
                <a:spcPts val="0"/>
              </a:spcAft>
              <a:buNone/>
            </a:pPr>
            <a:r>
              <a:t/>
            </a:r>
            <a:endParaRPr sz="1200">
              <a:solidFill>
                <a:srgbClr val="595959"/>
              </a:solidFill>
              <a:latin typeface="EB Garamond"/>
              <a:ea typeface="EB Garamond"/>
              <a:cs typeface="EB Garamond"/>
              <a:sym typeface="EB Garamond"/>
            </a:endParaRPr>
          </a:p>
          <a:p>
            <a:pPr indent="-285750" lvl="0" marL="285750" marR="0" rtl="0" algn="l">
              <a:spcBef>
                <a:spcPts val="0"/>
              </a:spcBef>
              <a:spcAft>
                <a:spcPts val="0"/>
              </a:spcAft>
              <a:buClr>
                <a:srgbClr val="595959"/>
              </a:buClr>
              <a:buSzPts val="2000"/>
              <a:buFont typeface="Arial"/>
              <a:buChar char="•"/>
            </a:pPr>
            <a:r>
              <a:rPr lang="en-US" sz="2000">
                <a:solidFill>
                  <a:srgbClr val="595959"/>
                </a:solidFill>
                <a:latin typeface="EB Garamond"/>
                <a:ea typeface="EB Garamond"/>
                <a:cs typeface="EB Garamond"/>
                <a:sym typeface="EB Garamond"/>
              </a:rPr>
              <a:t>Semantics Scholar Database</a:t>
            </a:r>
            <a:endParaRPr/>
          </a:p>
          <a:p>
            <a:pPr indent="0" lvl="0" marL="0" marR="0" rtl="0" algn="l">
              <a:spcBef>
                <a:spcPts val="0"/>
              </a:spcBef>
              <a:spcAft>
                <a:spcPts val="0"/>
              </a:spcAft>
              <a:buNone/>
            </a:pPr>
            <a:r>
              <a:rPr lang="en-US" sz="2000">
                <a:solidFill>
                  <a:srgbClr val="595959"/>
                </a:solidFill>
                <a:latin typeface="EB Garamond"/>
                <a:ea typeface="EB Garamond"/>
                <a:cs typeface="EB Garamond"/>
                <a:sym typeface="EB Garamond"/>
              </a:rPr>
              <a:t>     (For incompleteness data)</a:t>
            </a:r>
            <a:endParaRPr/>
          </a:p>
        </p:txBody>
      </p:sp>
      <p:sp>
        <p:nvSpPr>
          <p:cNvPr id="514" name="Google Shape;514;g213aa9d9a43_17_42"/>
          <p:cNvSpPr txBox="1"/>
          <p:nvPr/>
        </p:nvSpPr>
        <p:spPr>
          <a:xfrm>
            <a:off x="5418364" y="6415986"/>
            <a:ext cx="714575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595959"/>
                </a:solidFill>
                <a:latin typeface="Times New Roman"/>
                <a:ea typeface="Times New Roman"/>
                <a:cs typeface="Times New Roman"/>
                <a:sym typeface="Times New Roman"/>
              </a:rPr>
              <a:t>* If the author has </a:t>
            </a:r>
            <a:r>
              <a:rPr b="1" lang="en-US" sz="1600">
                <a:solidFill>
                  <a:srgbClr val="595959"/>
                </a:solidFill>
                <a:latin typeface="Times New Roman"/>
                <a:ea typeface="Times New Roman"/>
                <a:cs typeface="Times New Roman"/>
                <a:sym typeface="Times New Roman"/>
              </a:rPr>
              <a:t>Multiple Affiliations</a:t>
            </a:r>
            <a:r>
              <a:rPr lang="en-US" sz="1600">
                <a:solidFill>
                  <a:srgbClr val="595959"/>
                </a:solidFill>
                <a:latin typeface="Times New Roman"/>
                <a:ea typeface="Times New Roman"/>
                <a:cs typeface="Times New Roman"/>
                <a:sym typeface="Times New Roman"/>
              </a:rPr>
              <a:t>, we use the </a:t>
            </a:r>
            <a:r>
              <a:rPr b="1" lang="en-US" sz="1600">
                <a:solidFill>
                  <a:srgbClr val="595959"/>
                </a:solidFill>
                <a:latin typeface="Times New Roman"/>
                <a:ea typeface="Times New Roman"/>
                <a:cs typeface="Times New Roman"/>
                <a:sym typeface="Times New Roman"/>
              </a:rPr>
              <a:t>Affiliation of the Email.</a:t>
            </a:r>
            <a:endParaRPr/>
          </a:p>
        </p:txBody>
      </p:sp>
      <p:sp>
        <p:nvSpPr>
          <p:cNvPr id="515" name="Google Shape;515;g213aa9d9a43_17_42"/>
          <p:cNvSpPr txBox="1"/>
          <p:nvPr/>
        </p:nvSpPr>
        <p:spPr>
          <a:xfrm>
            <a:off x="365211" y="1859324"/>
            <a:ext cx="3233937"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Times New Roman"/>
                <a:ea typeface="Times New Roman"/>
                <a:cs typeface="Times New Roman"/>
                <a:sym typeface="Times New Roman"/>
              </a:rPr>
              <a:t>Links of two databases</a:t>
            </a:r>
            <a:endParaRPr b="1" sz="2400">
              <a:solidFill>
                <a:schemeClr val="dk1"/>
              </a:solidFill>
              <a:latin typeface="Times New Roman"/>
              <a:ea typeface="Times New Roman"/>
              <a:cs typeface="Times New Roman"/>
              <a:sym typeface="Times New Roman"/>
            </a:endParaRPr>
          </a:p>
        </p:txBody>
      </p:sp>
      <p:sp>
        <p:nvSpPr>
          <p:cNvPr id="516" name="Google Shape;516;g213aa9d9a43_17_42"/>
          <p:cNvSpPr txBox="1"/>
          <p:nvPr/>
        </p:nvSpPr>
        <p:spPr>
          <a:xfrm>
            <a:off x="506363" y="2490260"/>
            <a:ext cx="4231339" cy="144655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900"/>
              <a:buFont typeface="Arial"/>
              <a:buChar char="•"/>
            </a:pPr>
            <a:r>
              <a:rPr lang="en-US" sz="1900">
                <a:solidFill>
                  <a:srgbClr val="595959"/>
                </a:solidFill>
                <a:latin typeface="EB Garamond"/>
                <a:ea typeface="EB Garamond"/>
                <a:cs typeface="EB Garamond"/>
                <a:sym typeface="EB Garamond"/>
              </a:rPr>
              <a:t>We input the </a:t>
            </a:r>
            <a:r>
              <a:rPr b="1" lang="en-US" sz="1900">
                <a:solidFill>
                  <a:srgbClr val="595959"/>
                </a:solidFill>
                <a:latin typeface="EB Garamond"/>
                <a:ea typeface="EB Garamond"/>
                <a:cs typeface="EB Garamond"/>
                <a:sym typeface="EB Garamond"/>
              </a:rPr>
              <a:t>DOI in Top 20 Economics Journals Database </a:t>
            </a:r>
            <a:r>
              <a:rPr lang="en-US" sz="1900">
                <a:solidFill>
                  <a:srgbClr val="595959"/>
                </a:solidFill>
                <a:latin typeface="EB Garamond"/>
                <a:ea typeface="EB Garamond"/>
                <a:cs typeface="EB Garamond"/>
                <a:sym typeface="EB Garamond"/>
              </a:rPr>
              <a:t>to search the </a:t>
            </a:r>
            <a:r>
              <a:rPr b="1" lang="en-US" sz="1900">
                <a:solidFill>
                  <a:srgbClr val="595959"/>
                </a:solidFill>
                <a:latin typeface="EB Garamond"/>
                <a:ea typeface="EB Garamond"/>
                <a:cs typeface="EB Garamond"/>
                <a:sym typeface="EB Garamond"/>
              </a:rPr>
              <a:t>Authors</a:t>
            </a:r>
            <a:r>
              <a:rPr lang="en-US" sz="1900">
                <a:solidFill>
                  <a:srgbClr val="595959"/>
                </a:solidFill>
                <a:latin typeface="EB Garamond"/>
                <a:ea typeface="EB Garamond"/>
                <a:cs typeface="EB Garamond"/>
                <a:sym typeface="EB Garamond"/>
              </a:rPr>
              <a:t> of the publications in Google Scholar.</a:t>
            </a:r>
            <a:endParaRPr/>
          </a:p>
          <a:p>
            <a:pPr indent="0" lvl="0" marL="0" marR="0" rtl="0" algn="l">
              <a:spcBef>
                <a:spcPts val="0"/>
              </a:spcBef>
              <a:spcAft>
                <a:spcPts val="0"/>
              </a:spcAft>
              <a:buNone/>
            </a:pPr>
            <a:r>
              <a:t/>
            </a:r>
            <a:endParaRPr sz="1200">
              <a:solidFill>
                <a:srgbClr val="595959"/>
              </a:solidFill>
              <a:latin typeface="EB Garamond"/>
              <a:ea typeface="EB Garamond"/>
              <a:cs typeface="EB Garamond"/>
              <a:sym typeface="EB Garamond"/>
            </a:endParaRPr>
          </a:p>
        </p:txBody>
      </p:sp>
      <p:cxnSp>
        <p:nvCxnSpPr>
          <p:cNvPr id="517" name="Google Shape;517;g213aa9d9a43_17_42"/>
          <p:cNvCxnSpPr/>
          <p:nvPr/>
        </p:nvCxnSpPr>
        <p:spPr>
          <a:xfrm flipH="1" rot="10800000">
            <a:off x="3292899" y="1725107"/>
            <a:ext cx="2001597" cy="765153"/>
          </a:xfrm>
          <a:prstGeom prst="straightConnector1">
            <a:avLst/>
          </a:prstGeom>
          <a:noFill/>
          <a:ln cap="flat" cmpd="sng" w="12700">
            <a:solidFill>
              <a:srgbClr val="00B0F0"/>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g213aa9d9a43_1_158"/>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g213aa9d9a43_1_158"/>
          <p:cNvSpPr/>
          <p:nvPr/>
        </p:nvSpPr>
        <p:spPr>
          <a:xfrm flipH="1">
            <a:off x="3173840" y="1490554"/>
            <a:ext cx="58800" cy="486362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g213aa9d9a43_1_158"/>
          <p:cNvSpPr txBox="1"/>
          <p:nvPr/>
        </p:nvSpPr>
        <p:spPr>
          <a:xfrm>
            <a:off x="259800" y="2023950"/>
            <a:ext cx="2913900" cy="2586000"/>
          </a:xfrm>
          <a:prstGeom prst="rect">
            <a:avLst/>
          </a:prstGeom>
          <a:noFill/>
          <a:ln>
            <a:noFill/>
          </a:ln>
        </p:spPr>
        <p:txBody>
          <a:bodyPr anchorCtr="0" anchor="t" bIns="45700" lIns="91425" spcFirstLastPara="1" rIns="91425" wrap="square" tIns="45700">
            <a:spAutoFit/>
          </a:bodyPr>
          <a:lstStyle/>
          <a:p>
            <a:pPr indent="-171450" lvl="0" marL="28575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Our raw data have 19,585 records of authors</a:t>
            </a:r>
            <a:endParaRPr>
              <a:solidFill>
                <a:schemeClr val="dk1"/>
              </a:solidFill>
              <a:latin typeface="EB Garamond Medium"/>
              <a:ea typeface="EB Garamond Medium"/>
              <a:cs typeface="EB Garamond Medium"/>
              <a:sym typeface="EB Garamond Medium"/>
            </a:endParaRPr>
          </a:p>
          <a:p>
            <a:pPr indent="-171450" lvl="0" marL="28575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select 13,654 authors who have publications from 2012 to 2022 as the research sample.</a:t>
            </a:r>
            <a:endParaRPr sz="2000">
              <a:solidFill>
                <a:srgbClr val="595959"/>
              </a:solidFill>
              <a:latin typeface="EB Garamond Medium"/>
              <a:ea typeface="EB Garamond Medium"/>
              <a:cs typeface="EB Garamond Medium"/>
              <a:sym typeface="EB Garamond Medium"/>
            </a:endParaRPr>
          </a:p>
        </p:txBody>
      </p:sp>
      <p:sp>
        <p:nvSpPr>
          <p:cNvPr id="525" name="Google Shape;525;g213aa9d9a43_1_158"/>
          <p:cNvSpPr/>
          <p:nvPr/>
        </p:nvSpPr>
        <p:spPr>
          <a:xfrm>
            <a:off x="259800" y="96050"/>
            <a:ext cx="9229800" cy="61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Data Description - </a:t>
            </a:r>
            <a:r>
              <a:rPr lang="en-US" sz="3200">
                <a:solidFill>
                  <a:schemeClr val="dk1"/>
                </a:solidFill>
                <a:latin typeface="EB Garamond Medium"/>
                <a:ea typeface="EB Garamond Medium"/>
                <a:cs typeface="EB Garamond Medium"/>
                <a:sym typeface="EB Garamond Medium"/>
              </a:rPr>
              <a:t>Google Scholar Author Data</a:t>
            </a:r>
            <a:endParaRPr sz="32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p:txBody>
      </p:sp>
      <p:pic>
        <p:nvPicPr>
          <p:cNvPr id="526" name="Google Shape;526;g213aa9d9a43_1_158"/>
          <p:cNvPicPr preferRelativeResize="0"/>
          <p:nvPr/>
        </p:nvPicPr>
        <p:blipFill>
          <a:blip r:embed="rId3">
            <a:alphaModFix/>
          </a:blip>
          <a:stretch>
            <a:fillRect/>
          </a:stretch>
        </p:blipFill>
        <p:spPr>
          <a:xfrm>
            <a:off x="3576977" y="1490550"/>
            <a:ext cx="8615024" cy="4863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13aa9d9a43_1_198"/>
          <p:cNvSpPr/>
          <p:nvPr/>
        </p:nvSpPr>
        <p:spPr>
          <a:xfrm>
            <a:off x="7" y="0"/>
            <a:ext cx="12192000" cy="6858000"/>
          </a:xfrm>
          <a:prstGeom prst="rect">
            <a:avLst/>
          </a:prstGeom>
          <a:solidFill>
            <a:srgbClr val="FFF2CC">
              <a:alpha val="98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g213aa9d9a43_1_198"/>
          <p:cNvSpPr txBox="1"/>
          <p:nvPr/>
        </p:nvSpPr>
        <p:spPr>
          <a:xfrm>
            <a:off x="494292" y="905335"/>
            <a:ext cx="26421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Data sources</a:t>
            </a:r>
            <a:endParaRPr b="1" sz="2400">
              <a:solidFill>
                <a:schemeClr val="dk1"/>
              </a:solidFill>
              <a:latin typeface="EB Garamond"/>
              <a:ea typeface="EB Garamond"/>
              <a:cs typeface="EB Garamond"/>
              <a:sym typeface="EB Garamond"/>
            </a:endParaRPr>
          </a:p>
        </p:txBody>
      </p:sp>
      <p:sp>
        <p:nvSpPr>
          <p:cNvPr id="533" name="Google Shape;533;g213aa9d9a43_1_198"/>
          <p:cNvSpPr/>
          <p:nvPr/>
        </p:nvSpPr>
        <p:spPr>
          <a:xfrm>
            <a:off x="4998298" y="1290813"/>
            <a:ext cx="64200" cy="496747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g213aa9d9a43_1_198"/>
          <p:cNvSpPr txBox="1"/>
          <p:nvPr/>
        </p:nvSpPr>
        <p:spPr>
          <a:xfrm>
            <a:off x="434025" y="1491025"/>
            <a:ext cx="4182600" cy="36930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595959"/>
              </a:buClr>
              <a:buSzPts val="1800"/>
              <a:buFont typeface="Arial"/>
              <a:buChar char="•"/>
            </a:pPr>
            <a:r>
              <a:rPr lang="en-US" sz="1800">
                <a:solidFill>
                  <a:srgbClr val="595959"/>
                </a:solidFill>
                <a:latin typeface="Times New Roman"/>
                <a:ea typeface="Times New Roman"/>
                <a:cs typeface="Times New Roman"/>
                <a:sym typeface="Times New Roman"/>
              </a:rPr>
              <a:t>Google Scholar Institutions Information</a:t>
            </a:r>
            <a:endParaRPr/>
          </a:p>
        </p:txBody>
      </p:sp>
      <p:sp>
        <p:nvSpPr>
          <p:cNvPr id="535" name="Google Shape;535;g213aa9d9a43_1_198"/>
          <p:cNvSpPr/>
          <p:nvPr/>
        </p:nvSpPr>
        <p:spPr>
          <a:xfrm>
            <a:off x="259800" y="96050"/>
            <a:ext cx="10101300" cy="616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Data Sources and Description - Authors’ Affiliations Data</a:t>
            </a:r>
            <a:endParaRPr sz="3200">
              <a:solidFill>
                <a:schemeClr val="dk1"/>
              </a:solidFill>
              <a:latin typeface="EB Garamond Medium"/>
              <a:ea typeface="EB Garamond Medium"/>
              <a:cs typeface="EB Garamond Medium"/>
              <a:sym typeface="EB Garamond Medium"/>
            </a:endParaRPr>
          </a:p>
          <a:p>
            <a:pPr indent="0" lvl="0" marL="0" marR="0" rtl="0" algn="l">
              <a:spcBef>
                <a:spcPts val="0"/>
              </a:spcBef>
              <a:spcAft>
                <a:spcPts val="0"/>
              </a:spcAft>
              <a:buNone/>
            </a:pPr>
            <a:r>
              <a:rPr lang="en-US" sz="3200">
                <a:solidFill>
                  <a:schemeClr val="dk1"/>
                </a:solidFill>
                <a:latin typeface="EB Garamond Medium"/>
                <a:ea typeface="EB Garamond Medium"/>
                <a:cs typeface="EB Garamond Medium"/>
                <a:sym typeface="EB Garamond Medium"/>
              </a:rPr>
              <a:t>  </a:t>
            </a:r>
            <a:endParaRPr>
              <a:latin typeface="EB Garamond Medium"/>
              <a:ea typeface="EB Garamond Medium"/>
              <a:cs typeface="EB Garamond Medium"/>
              <a:sym typeface="EB Garamond Medium"/>
            </a:endParaRPr>
          </a:p>
        </p:txBody>
      </p:sp>
      <p:pic>
        <p:nvPicPr>
          <p:cNvPr descr="Graphical user interface, text, application&#10;&#10;Description automatically generated" id="536" name="Google Shape;536;g213aa9d9a43_1_198"/>
          <p:cNvPicPr preferRelativeResize="0"/>
          <p:nvPr/>
        </p:nvPicPr>
        <p:blipFill rotWithShape="1">
          <a:blip r:embed="rId3">
            <a:alphaModFix/>
          </a:blip>
          <a:srcRect b="0" l="0" r="0" t="0"/>
          <a:stretch/>
        </p:blipFill>
        <p:spPr>
          <a:xfrm>
            <a:off x="751275" y="2109775"/>
            <a:ext cx="3763974" cy="2062950"/>
          </a:xfrm>
          <a:prstGeom prst="rect">
            <a:avLst/>
          </a:prstGeom>
          <a:noFill/>
          <a:ln>
            <a:noFill/>
          </a:ln>
          <a:effectLst>
            <a:outerShdw blurRad="50800" sx="102000" rotWithShape="0" algn="ctr" dir="5400000" dist="50800" sy="102000">
              <a:srgbClr val="000000">
                <a:alpha val="42750"/>
              </a:srgbClr>
            </a:outerShdw>
          </a:effectLst>
        </p:spPr>
      </p:pic>
      <p:pic>
        <p:nvPicPr>
          <p:cNvPr id="537" name="Google Shape;537;g213aa9d9a43_1_198"/>
          <p:cNvPicPr preferRelativeResize="0"/>
          <p:nvPr/>
        </p:nvPicPr>
        <p:blipFill>
          <a:blip r:embed="rId4">
            <a:alphaModFix/>
          </a:blip>
          <a:stretch>
            <a:fillRect/>
          </a:stretch>
        </p:blipFill>
        <p:spPr>
          <a:xfrm>
            <a:off x="5169650" y="1494462"/>
            <a:ext cx="6935299" cy="4560199"/>
          </a:xfrm>
          <a:prstGeom prst="rect">
            <a:avLst/>
          </a:prstGeom>
          <a:noFill/>
          <a:ln>
            <a:noFill/>
          </a:ln>
        </p:spPr>
      </p:pic>
      <p:sp>
        <p:nvSpPr>
          <p:cNvPr id="538" name="Google Shape;538;g213aa9d9a43_1_198"/>
          <p:cNvSpPr txBox="1"/>
          <p:nvPr/>
        </p:nvSpPr>
        <p:spPr>
          <a:xfrm>
            <a:off x="586417" y="4336060"/>
            <a:ext cx="2642100" cy="831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EB Garamond"/>
                <a:ea typeface="EB Garamond"/>
                <a:cs typeface="EB Garamond"/>
                <a:sym typeface="EB Garamond"/>
              </a:rPr>
              <a:t>Data description:</a:t>
            </a:r>
            <a:endParaRPr b="1" sz="2400">
              <a:solidFill>
                <a:schemeClr val="dk1"/>
              </a:solidFill>
              <a:latin typeface="EB Garamond"/>
              <a:ea typeface="EB Garamond"/>
              <a:cs typeface="EB Garamond"/>
              <a:sym typeface="EB Garamond"/>
            </a:endParaRPr>
          </a:p>
          <a:p>
            <a:pPr indent="0" lvl="0" marL="0" marR="0" rtl="0" algn="l">
              <a:spcBef>
                <a:spcPts val="0"/>
              </a:spcBef>
              <a:spcAft>
                <a:spcPts val="0"/>
              </a:spcAft>
              <a:buNone/>
            </a:pPr>
            <a:r>
              <a:t/>
            </a:r>
            <a:endParaRPr b="1" sz="2400">
              <a:solidFill>
                <a:schemeClr val="dk1"/>
              </a:solidFill>
              <a:latin typeface="EB Garamond"/>
              <a:ea typeface="EB Garamond"/>
              <a:cs typeface="EB Garamond"/>
              <a:sym typeface="EB Garamond"/>
            </a:endParaRPr>
          </a:p>
        </p:txBody>
      </p:sp>
      <p:sp>
        <p:nvSpPr>
          <p:cNvPr id="539" name="Google Shape;539;g213aa9d9a43_1_198"/>
          <p:cNvSpPr txBox="1"/>
          <p:nvPr/>
        </p:nvSpPr>
        <p:spPr>
          <a:xfrm>
            <a:off x="266863" y="4772400"/>
            <a:ext cx="4732800" cy="2031900"/>
          </a:xfrm>
          <a:prstGeom prst="rect">
            <a:avLst/>
          </a:prstGeom>
          <a:noFill/>
          <a:ln>
            <a:noFill/>
          </a:ln>
        </p:spPr>
        <p:txBody>
          <a:bodyPr anchorCtr="0" anchor="t" bIns="45700" lIns="91425" spcFirstLastPara="1" rIns="91425" wrap="square" tIns="45700">
            <a:spAutoFit/>
          </a:bodyPr>
          <a:lstStyle/>
          <a:p>
            <a:pPr indent="-171450" lvl="0" marL="28575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Our raw data have 1,392 records of institutions.</a:t>
            </a:r>
            <a:endParaRPr>
              <a:solidFill>
                <a:schemeClr val="dk1"/>
              </a:solidFill>
              <a:latin typeface="EB Garamond Medium"/>
              <a:ea typeface="EB Garamond Medium"/>
              <a:cs typeface="EB Garamond Medium"/>
              <a:sym typeface="EB Garamond Medium"/>
            </a:endParaRPr>
          </a:p>
          <a:p>
            <a:pPr indent="-171450" lvl="0" marL="285750" rtl="0" algn="l">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342900" lvl="0" marL="457200" rtl="0" algn="l">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select 1,329  institutions that have authors who publish Top articles from 2012 to 2022 as the research sample.</a:t>
            </a:r>
            <a:endParaRPr sz="2000">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139c258e32_1_0"/>
          <p:cNvSpPr/>
          <p:nvPr/>
        </p:nvSpPr>
        <p:spPr>
          <a:xfrm>
            <a:off x="0" y="0"/>
            <a:ext cx="12192000" cy="6858000"/>
          </a:xfrm>
          <a:prstGeom prst="rect">
            <a:avLst/>
          </a:prstGeom>
          <a:solidFill>
            <a:srgbClr val="FFF2CC">
              <a:alpha val="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45" name="Google Shape;545;g2139c258e32_1_0"/>
          <p:cNvGrpSpPr/>
          <p:nvPr/>
        </p:nvGrpSpPr>
        <p:grpSpPr>
          <a:xfrm>
            <a:off x="202774" y="886228"/>
            <a:ext cx="3005245" cy="5600296"/>
            <a:chOff x="430696" y="679779"/>
            <a:chExt cx="3005245" cy="5600296"/>
          </a:xfrm>
        </p:grpSpPr>
        <p:sp>
          <p:nvSpPr>
            <p:cNvPr id="546" name="Google Shape;546;g2139c258e32_1_0"/>
            <p:cNvSpPr/>
            <p:nvPr/>
          </p:nvSpPr>
          <p:spPr>
            <a:xfrm>
              <a:off x="430696" y="2016703"/>
              <a:ext cx="3005245" cy="2127341"/>
            </a:xfrm>
            <a:custGeom>
              <a:rect b="b" l="l" r="r" t="t"/>
              <a:pathLst>
                <a:path extrusionOk="0" h="1605714" w="2268356">
                  <a:moveTo>
                    <a:pt x="1307" y="1605714"/>
                  </a:moveTo>
                  <a:cubicBezTo>
                    <a:pt x="2902" y="1512287"/>
                    <a:pt x="-1220" y="880965"/>
                    <a:pt x="375" y="787538"/>
                  </a:cubicBezTo>
                  <a:lnTo>
                    <a:pt x="205251" y="623122"/>
                  </a:lnTo>
                  <a:lnTo>
                    <a:pt x="363423" y="790478"/>
                  </a:lnTo>
                  <a:lnTo>
                    <a:pt x="411587" y="783116"/>
                  </a:lnTo>
                  <a:lnTo>
                    <a:pt x="283962" y="636730"/>
                  </a:lnTo>
                  <a:cubicBezTo>
                    <a:pt x="285185" y="533251"/>
                    <a:pt x="291560" y="401437"/>
                    <a:pt x="292783" y="297958"/>
                  </a:cubicBezTo>
                  <a:lnTo>
                    <a:pt x="553210" y="322623"/>
                  </a:lnTo>
                  <a:lnTo>
                    <a:pt x="453529" y="75439"/>
                  </a:lnTo>
                  <a:lnTo>
                    <a:pt x="356425" y="253464"/>
                  </a:lnTo>
                  <a:lnTo>
                    <a:pt x="299781" y="253464"/>
                  </a:lnTo>
                  <a:lnTo>
                    <a:pt x="445437" y="2610"/>
                  </a:lnTo>
                  <a:cubicBezTo>
                    <a:pt x="450049" y="4434"/>
                    <a:pt x="498450" y="-1470"/>
                    <a:pt x="503062" y="354"/>
                  </a:cubicBezTo>
                  <a:lnTo>
                    <a:pt x="712475" y="283643"/>
                  </a:lnTo>
                  <a:cubicBezTo>
                    <a:pt x="709778" y="499431"/>
                    <a:pt x="714807" y="599308"/>
                    <a:pt x="712110" y="815096"/>
                  </a:cubicBezTo>
                  <a:lnTo>
                    <a:pt x="583002" y="391028"/>
                  </a:lnTo>
                  <a:lnTo>
                    <a:pt x="558726" y="382936"/>
                  </a:lnTo>
                  <a:lnTo>
                    <a:pt x="542542" y="1240692"/>
                  </a:lnTo>
                  <a:lnTo>
                    <a:pt x="712111" y="830186"/>
                  </a:lnTo>
                  <a:lnTo>
                    <a:pt x="707323" y="704042"/>
                  </a:lnTo>
                  <a:lnTo>
                    <a:pt x="841947" y="617605"/>
                  </a:lnTo>
                  <a:lnTo>
                    <a:pt x="990180" y="713957"/>
                  </a:lnTo>
                  <a:cubicBezTo>
                    <a:pt x="992019" y="916509"/>
                    <a:pt x="994777" y="1220336"/>
                    <a:pt x="995696" y="1321612"/>
                  </a:cubicBezTo>
                  <a:lnTo>
                    <a:pt x="995696" y="1321612"/>
                  </a:lnTo>
                  <a:lnTo>
                    <a:pt x="1028064" y="1297336"/>
                  </a:lnTo>
                  <a:cubicBezTo>
                    <a:pt x="1027449" y="1138314"/>
                    <a:pt x="1026833" y="979292"/>
                    <a:pt x="1026218" y="820270"/>
                  </a:cubicBezTo>
                  <a:lnTo>
                    <a:pt x="1278917" y="811814"/>
                  </a:lnTo>
                  <a:lnTo>
                    <a:pt x="1481218" y="666157"/>
                  </a:lnTo>
                  <a:lnTo>
                    <a:pt x="2104305" y="738986"/>
                  </a:lnTo>
                  <a:lnTo>
                    <a:pt x="1950556" y="1001236"/>
                  </a:lnTo>
                  <a:lnTo>
                    <a:pt x="1371255" y="869940"/>
                  </a:lnTo>
                  <a:cubicBezTo>
                    <a:pt x="1370146" y="975007"/>
                    <a:pt x="1369038" y="1080075"/>
                    <a:pt x="1367929" y="1185142"/>
                  </a:cubicBezTo>
                  <a:lnTo>
                    <a:pt x="1979639" y="1399225"/>
                  </a:lnTo>
                  <a:lnTo>
                    <a:pt x="2266145" y="1214570"/>
                  </a:lnTo>
                  <a:lnTo>
                    <a:pt x="2268356" y="811814"/>
                  </a:lnTo>
                  <a:lnTo>
                    <a:pt x="2155433" y="758840"/>
                  </a:lnTo>
                  <a:lnTo>
                    <a:pt x="2039568" y="1006023"/>
                  </a:lnTo>
                  <a:lnTo>
                    <a:pt x="2038839"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7" name="Google Shape;547;g2139c258e32_1_0"/>
            <p:cNvSpPr/>
            <p:nvPr/>
          </p:nvSpPr>
          <p:spPr>
            <a:xfrm>
              <a:off x="470003" y="2508130"/>
              <a:ext cx="597477" cy="2171700"/>
            </a:xfrm>
            <a:custGeom>
              <a:rect b="b" l="l" r="r" t="t"/>
              <a:pathLst>
                <a:path extrusionOk="0" h="2171700" w="597477">
                  <a:moveTo>
                    <a:pt x="197427" y="452004"/>
                  </a:moveTo>
                  <a:lnTo>
                    <a:pt x="0" y="576695"/>
                  </a:lnTo>
                  <a:lnTo>
                    <a:pt x="0" y="2171700"/>
                  </a:lnTo>
                  <a:lnTo>
                    <a:pt x="62345" y="2171700"/>
                  </a:lnTo>
                  <a:lnTo>
                    <a:pt x="62345" y="644236"/>
                  </a:lnTo>
                  <a:lnTo>
                    <a:pt x="384464" y="644236"/>
                  </a:lnTo>
                  <a:lnTo>
                    <a:pt x="535132" y="826077"/>
                  </a:lnTo>
                  <a:lnTo>
                    <a:pt x="597477" y="831273"/>
                  </a:lnTo>
                  <a:lnTo>
                    <a:pt x="597477" y="25977"/>
                  </a:lnTo>
                  <a:lnTo>
                    <a:pt x="415636" y="0"/>
                  </a:lnTo>
                  <a:lnTo>
                    <a:pt x="415636" y="311727"/>
                  </a:lnTo>
                  <a:lnTo>
                    <a:pt x="550718" y="4831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8" name="Google Shape;548;g2139c258e32_1_0"/>
            <p:cNvSpPr/>
            <p:nvPr/>
          </p:nvSpPr>
          <p:spPr>
            <a:xfrm>
              <a:off x="1414211" y="3091398"/>
              <a:ext cx="257908" cy="3188677"/>
            </a:xfrm>
            <a:custGeom>
              <a:rect b="b" l="l" r="r" t="t"/>
              <a:pathLst>
                <a:path extrusionOk="0" h="3188677" w="257908">
                  <a:moveTo>
                    <a:pt x="257908" y="3188677"/>
                  </a:moveTo>
                  <a:lnTo>
                    <a:pt x="257908" y="0"/>
                  </a:lnTo>
                  <a:lnTo>
                    <a:pt x="0" y="0"/>
                  </a:lnTo>
                  <a:lnTo>
                    <a:pt x="0" y="445477"/>
                  </a:lnTo>
                  <a:lnTo>
                    <a:pt x="58616" y="644769"/>
                  </a:lnTo>
                  <a:lnTo>
                    <a:pt x="58616" y="117231"/>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9" name="Google Shape;549;g2139c258e32_1_0"/>
            <p:cNvSpPr/>
            <p:nvPr/>
          </p:nvSpPr>
          <p:spPr>
            <a:xfrm>
              <a:off x="2289046" y="3224215"/>
              <a:ext cx="1101436" cy="581891"/>
            </a:xfrm>
            <a:custGeom>
              <a:rect b="b" l="l" r="r" t="t"/>
              <a:pathLst>
                <a:path extrusionOk="0" h="581891" w="1101436">
                  <a:moveTo>
                    <a:pt x="0" y="0"/>
                  </a:moveTo>
                  <a:lnTo>
                    <a:pt x="0" y="337705"/>
                  </a:lnTo>
                  <a:lnTo>
                    <a:pt x="711777" y="581891"/>
                  </a:lnTo>
                  <a:lnTo>
                    <a:pt x="711777" y="176646"/>
                  </a:lnTo>
                  <a:lnTo>
                    <a:pt x="779318" y="176646"/>
                  </a:lnTo>
                  <a:lnTo>
                    <a:pt x="779318" y="571500"/>
                  </a:lnTo>
                  <a:lnTo>
                    <a:pt x="1101436" y="374073"/>
                  </a:lnTo>
                  <a:lnTo>
                    <a:pt x="1101436" y="207819"/>
                  </a:lnTo>
                  <a:lnTo>
                    <a:pt x="888423" y="42602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g2139c258e32_1_0"/>
            <p:cNvSpPr/>
            <p:nvPr/>
          </p:nvSpPr>
          <p:spPr>
            <a:xfrm>
              <a:off x="2242287" y="2943661"/>
              <a:ext cx="883227" cy="316923"/>
            </a:xfrm>
            <a:custGeom>
              <a:rect b="b" l="l" r="r" t="t"/>
              <a:pathLst>
                <a:path extrusionOk="0" h="316923" w="883227">
                  <a:moveTo>
                    <a:pt x="171450" y="0"/>
                  </a:moveTo>
                  <a:lnTo>
                    <a:pt x="0" y="150668"/>
                  </a:lnTo>
                  <a:lnTo>
                    <a:pt x="742950" y="316923"/>
                  </a:lnTo>
                  <a:lnTo>
                    <a:pt x="883227" y="83127"/>
                  </a:lnTo>
                  <a:lnTo>
                    <a:pt x="17145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g2139c258e32_1_0"/>
            <p:cNvSpPr/>
            <p:nvPr/>
          </p:nvSpPr>
          <p:spPr>
            <a:xfrm>
              <a:off x="1961732" y="927824"/>
              <a:ext cx="420832" cy="2010641"/>
            </a:xfrm>
            <a:custGeom>
              <a:rect b="b" l="l" r="r" t="t"/>
              <a:pathLst>
                <a:path extrusionOk="0" h="2010641" w="420832">
                  <a:moveTo>
                    <a:pt x="218209" y="187037"/>
                  </a:moveTo>
                  <a:lnTo>
                    <a:pt x="218209" y="2010641"/>
                  </a:lnTo>
                  <a:lnTo>
                    <a:pt x="420832" y="1891146"/>
                  </a:lnTo>
                  <a:lnTo>
                    <a:pt x="420832" y="0"/>
                  </a:lnTo>
                  <a:lnTo>
                    <a:pt x="244187" y="129887"/>
                  </a:lnTo>
                  <a:lnTo>
                    <a:pt x="0" y="3117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g2139c258e32_1_0"/>
            <p:cNvSpPr/>
            <p:nvPr/>
          </p:nvSpPr>
          <p:spPr>
            <a:xfrm>
              <a:off x="1885776" y="679779"/>
              <a:ext cx="341290" cy="2170090"/>
            </a:xfrm>
            <a:custGeom>
              <a:rect b="b" l="l" r="r" t="t"/>
              <a:pathLst>
                <a:path extrusionOk="0" h="2170090" w="341290">
                  <a:moveTo>
                    <a:pt x="77274" y="283335"/>
                  </a:moveTo>
                  <a:lnTo>
                    <a:pt x="283335" y="45076"/>
                  </a:lnTo>
                  <a:lnTo>
                    <a:pt x="302654" y="283335"/>
                  </a:lnTo>
                  <a:lnTo>
                    <a:pt x="341290" y="289775"/>
                  </a:lnTo>
                  <a:lnTo>
                    <a:pt x="321972" y="32197"/>
                  </a:lnTo>
                  <a:lnTo>
                    <a:pt x="251138" y="0"/>
                  </a:lnTo>
                  <a:lnTo>
                    <a:pt x="0" y="302654"/>
                  </a:lnTo>
                  <a:lnTo>
                    <a:pt x="212502" y="431442"/>
                  </a:lnTo>
                  <a:lnTo>
                    <a:pt x="57955" y="1178417"/>
                  </a:lnTo>
                  <a:lnTo>
                    <a:pt x="231820" y="2170090"/>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3" name="Google Shape;553;g2139c258e32_1_0"/>
            <p:cNvSpPr/>
            <p:nvPr/>
          </p:nvSpPr>
          <p:spPr>
            <a:xfrm>
              <a:off x="1041832" y="1428239"/>
              <a:ext cx="839096" cy="1522207"/>
            </a:xfrm>
            <a:custGeom>
              <a:rect b="b" l="l" r="r" t="t"/>
              <a:pathLst>
                <a:path extrusionOk="0" h="1522207" w="839096">
                  <a:moveTo>
                    <a:pt x="467957" y="32273"/>
                  </a:moveTo>
                  <a:lnTo>
                    <a:pt x="693868" y="258184"/>
                  </a:lnTo>
                  <a:lnTo>
                    <a:pt x="693868" y="1522207"/>
                  </a:lnTo>
                  <a:lnTo>
                    <a:pt x="839096" y="1382358"/>
                  </a:lnTo>
                  <a:lnTo>
                    <a:pt x="839096" y="247426"/>
                  </a:lnTo>
                  <a:lnTo>
                    <a:pt x="586291" y="0"/>
                  </a:lnTo>
                  <a:lnTo>
                    <a:pt x="220531" y="10758"/>
                  </a:lnTo>
                  <a:lnTo>
                    <a:pt x="462578" y="252805"/>
                  </a:lnTo>
                  <a:lnTo>
                    <a:pt x="123712" y="188259"/>
                  </a:lnTo>
                  <a:lnTo>
                    <a:pt x="215152" y="86061"/>
                  </a:lnTo>
                  <a:lnTo>
                    <a:pt x="161364" y="86061"/>
                  </a:lnTo>
                  <a:lnTo>
                    <a:pt x="80682" y="166743"/>
                  </a:lnTo>
                  <a:lnTo>
                    <a:pt x="43030" y="204395"/>
                  </a:lnTo>
                  <a:lnTo>
                    <a:pt x="0" y="231290"/>
                  </a:lnTo>
                  <a:lnTo>
                    <a:pt x="484094" y="322730"/>
                  </a:lnTo>
                  <a:lnTo>
                    <a:pt x="478715" y="978946"/>
                  </a:lnTo>
                  <a:lnTo>
                    <a:pt x="586291" y="1237130"/>
                  </a:lnTo>
                  <a:lnTo>
                    <a:pt x="575534" y="14522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4" name="Google Shape;554;g2139c258e32_1_0"/>
            <p:cNvSpPr/>
            <p:nvPr/>
          </p:nvSpPr>
          <p:spPr>
            <a:xfrm>
              <a:off x="903075" y="2572961"/>
              <a:ext cx="104274" cy="268705"/>
            </a:xfrm>
            <a:custGeom>
              <a:rect b="b" l="l" r="r" t="t"/>
              <a:pathLst>
                <a:path extrusionOk="0" h="268705" w="104274">
                  <a:moveTo>
                    <a:pt x="104274" y="268705"/>
                  </a:moveTo>
                  <a:lnTo>
                    <a:pt x="104274" y="4010"/>
                  </a:lnTo>
                  <a:lnTo>
                    <a:pt x="4010" y="0"/>
                  </a:lnTo>
                  <a:lnTo>
                    <a:pt x="4010" y="252663"/>
                  </a:lnTo>
                  <a:lnTo>
                    <a:pt x="0" y="260684"/>
                  </a:lnTo>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5" name="Google Shape;555;g2139c258e32_1_0"/>
            <p:cNvSpPr/>
            <p:nvPr/>
          </p:nvSpPr>
          <p:spPr>
            <a:xfrm>
              <a:off x="3183653" y="3306760"/>
              <a:ext cx="84749" cy="240866"/>
            </a:xfrm>
            <a:custGeom>
              <a:rect b="b" l="l" r="r" t="t"/>
              <a:pathLst>
                <a:path extrusionOk="0" h="240866" w="84749">
                  <a:moveTo>
                    <a:pt x="0" y="57986"/>
                  </a:moveTo>
                  <a:lnTo>
                    <a:pt x="0" y="240866"/>
                  </a:lnTo>
                  <a:lnTo>
                    <a:pt x="84749" y="169498"/>
                  </a:lnTo>
                  <a:lnTo>
                    <a:pt x="84749" y="0"/>
                  </a:lnTo>
                  <a:lnTo>
                    <a:pt x="0" y="5798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6" name="Google Shape;556;g2139c258e32_1_0"/>
          <p:cNvSpPr txBox="1"/>
          <p:nvPr/>
        </p:nvSpPr>
        <p:spPr>
          <a:xfrm>
            <a:off x="5742529" y="226511"/>
            <a:ext cx="2484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Advantages</a:t>
            </a:r>
            <a:endParaRPr b="1" sz="3200">
              <a:solidFill>
                <a:schemeClr val="dk1"/>
              </a:solidFill>
              <a:latin typeface="EB Garamond"/>
              <a:ea typeface="EB Garamond"/>
              <a:cs typeface="EB Garamond"/>
              <a:sym typeface="EB Garamond"/>
            </a:endParaRPr>
          </a:p>
        </p:txBody>
      </p:sp>
      <p:sp>
        <p:nvSpPr>
          <p:cNvPr id="557" name="Google Shape;557;g2139c258e32_1_0"/>
          <p:cNvSpPr/>
          <p:nvPr/>
        </p:nvSpPr>
        <p:spPr>
          <a:xfrm>
            <a:off x="3429842" y="1091206"/>
            <a:ext cx="2837929"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Large sample size with</a:t>
            </a:r>
            <a:endParaRPr>
              <a:latin typeface="EB Garamond"/>
              <a:ea typeface="EB Garamond"/>
              <a:cs typeface="EB Garamond"/>
              <a:sym typeface="EB Garamond"/>
            </a:endParaRPr>
          </a:p>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multiple attributes.</a:t>
            </a:r>
            <a:endParaRPr sz="1800">
              <a:solidFill>
                <a:schemeClr val="dk1"/>
              </a:solidFill>
              <a:latin typeface="EB Garamond"/>
              <a:ea typeface="EB Garamond"/>
              <a:cs typeface="EB Garamond"/>
              <a:sym typeface="EB Garamond"/>
            </a:endParaRPr>
          </a:p>
        </p:txBody>
      </p:sp>
      <p:sp>
        <p:nvSpPr>
          <p:cNvPr id="558" name="Google Shape;558;g2139c258e32_1_0"/>
          <p:cNvSpPr/>
          <p:nvPr/>
        </p:nvSpPr>
        <p:spPr>
          <a:xfrm>
            <a:off x="2766511" y="1168475"/>
            <a:ext cx="277402" cy="503434"/>
          </a:xfrm>
          <a:custGeom>
            <a:rect b="b" l="l" r="r" t="t"/>
            <a:pathLst>
              <a:path extrusionOk="0" h="503434" w="277402">
                <a:moveTo>
                  <a:pt x="0" y="215758"/>
                </a:moveTo>
                <a:lnTo>
                  <a:pt x="184935" y="0"/>
                </a:lnTo>
                <a:lnTo>
                  <a:pt x="184935" y="493160"/>
                </a:lnTo>
                <a:lnTo>
                  <a:pt x="277402" y="503434"/>
                </a:lnTo>
                <a:lnTo>
                  <a:pt x="277402" y="503434"/>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9" name="Google Shape;559;g2139c258e32_1_0"/>
          <p:cNvSpPr/>
          <p:nvPr/>
        </p:nvSpPr>
        <p:spPr>
          <a:xfrm>
            <a:off x="6841409" y="1167909"/>
            <a:ext cx="482886" cy="504000"/>
          </a:xfrm>
          <a:custGeom>
            <a:rect b="b" l="l" r="r" t="t"/>
            <a:pathLst>
              <a:path extrusionOk="0" h="575353" w="482886">
                <a:moveTo>
                  <a:pt x="0" y="143839"/>
                </a:moveTo>
                <a:lnTo>
                  <a:pt x="277403" y="0"/>
                </a:lnTo>
                <a:lnTo>
                  <a:pt x="421241" y="297951"/>
                </a:lnTo>
                <a:lnTo>
                  <a:pt x="143839" y="575353"/>
                </a:lnTo>
                <a:lnTo>
                  <a:pt x="482886" y="55480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0" name="Google Shape;560;g2139c258e32_1_0"/>
          <p:cNvSpPr/>
          <p:nvPr/>
        </p:nvSpPr>
        <p:spPr>
          <a:xfrm>
            <a:off x="2802363" y="2405271"/>
            <a:ext cx="308225" cy="504333"/>
          </a:xfrm>
          <a:custGeom>
            <a:rect b="b" l="l" r="r" t="t"/>
            <a:pathLst>
              <a:path extrusionOk="0" h="523982" w="308225">
                <a:moveTo>
                  <a:pt x="0" y="102741"/>
                </a:moveTo>
                <a:lnTo>
                  <a:pt x="215757" y="0"/>
                </a:lnTo>
                <a:lnTo>
                  <a:pt x="308225" y="226031"/>
                </a:lnTo>
                <a:lnTo>
                  <a:pt x="51371" y="369870"/>
                </a:lnTo>
                <a:lnTo>
                  <a:pt x="277402" y="410966"/>
                </a:lnTo>
                <a:lnTo>
                  <a:pt x="20548" y="5239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561" name="Google Shape;561;g2139c258e32_1_0"/>
          <p:cNvGrpSpPr/>
          <p:nvPr/>
        </p:nvGrpSpPr>
        <p:grpSpPr>
          <a:xfrm>
            <a:off x="6884353" y="2396225"/>
            <a:ext cx="421240" cy="503993"/>
            <a:chOff x="6698751" y="4274049"/>
            <a:chExt cx="421240" cy="636998"/>
          </a:xfrm>
        </p:grpSpPr>
        <p:sp>
          <p:nvSpPr>
            <p:cNvPr id="562" name="Google Shape;562;g2139c258e32_1_0"/>
            <p:cNvSpPr/>
            <p:nvPr/>
          </p:nvSpPr>
          <p:spPr>
            <a:xfrm>
              <a:off x="6698751" y="4387065"/>
              <a:ext cx="421240" cy="287677"/>
            </a:xfrm>
            <a:custGeom>
              <a:rect b="b" l="l" r="r" t="t"/>
              <a:pathLst>
                <a:path extrusionOk="0" h="287677" w="421240">
                  <a:moveTo>
                    <a:pt x="61645" y="0"/>
                  </a:moveTo>
                  <a:lnTo>
                    <a:pt x="0" y="287677"/>
                  </a:lnTo>
                  <a:lnTo>
                    <a:pt x="421240" y="26712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63" name="Google Shape;563;g2139c258e32_1_0"/>
            <p:cNvSpPr/>
            <p:nvPr/>
          </p:nvSpPr>
          <p:spPr>
            <a:xfrm>
              <a:off x="6945330" y="4274049"/>
              <a:ext cx="20549" cy="636998"/>
            </a:xfrm>
            <a:custGeom>
              <a:rect b="b" l="l" r="r" t="t"/>
              <a:pathLst>
                <a:path extrusionOk="0" h="636998" w="20549">
                  <a:moveTo>
                    <a:pt x="20549" y="0"/>
                  </a:moveTo>
                  <a:lnTo>
                    <a:pt x="20549" y="636998"/>
                  </a:lnTo>
                  <a:lnTo>
                    <a:pt x="0" y="63699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64" name="Google Shape;564;g2139c258e32_1_0"/>
          <p:cNvSpPr/>
          <p:nvPr/>
        </p:nvSpPr>
        <p:spPr>
          <a:xfrm>
            <a:off x="7644665" y="1042804"/>
            <a:ext cx="459912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High data quality,</a:t>
            </a:r>
            <a:endParaRPr>
              <a:latin typeface="EB Garamond"/>
              <a:ea typeface="EB Garamond"/>
              <a:cs typeface="EB Garamond"/>
              <a:sym typeface="EB Garamond"/>
            </a:endParaRPr>
          </a:p>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Crawl data from authoritative databases</a:t>
            </a:r>
            <a:endParaRPr sz="1800">
              <a:solidFill>
                <a:schemeClr val="dk1"/>
              </a:solidFill>
              <a:latin typeface="EB Garamond"/>
              <a:ea typeface="EB Garamond"/>
              <a:cs typeface="EB Garamond"/>
              <a:sym typeface="EB Garamond"/>
            </a:endParaRPr>
          </a:p>
        </p:txBody>
      </p:sp>
      <p:sp>
        <p:nvSpPr>
          <p:cNvPr id="565" name="Google Shape;565;g2139c258e32_1_0"/>
          <p:cNvSpPr/>
          <p:nvPr/>
        </p:nvSpPr>
        <p:spPr>
          <a:xfrm>
            <a:off x="3429842" y="2325420"/>
            <a:ext cx="33354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Innovation, few studies have used similar data sources.</a:t>
            </a:r>
            <a:endParaRPr>
              <a:latin typeface="EB Garamond"/>
              <a:ea typeface="EB Garamond"/>
              <a:cs typeface="EB Garamond"/>
              <a:sym typeface="EB Garamond"/>
            </a:endParaRPr>
          </a:p>
        </p:txBody>
      </p:sp>
      <p:sp>
        <p:nvSpPr>
          <p:cNvPr id="566" name="Google Shape;566;g2139c258e32_1_0"/>
          <p:cNvSpPr/>
          <p:nvPr/>
        </p:nvSpPr>
        <p:spPr>
          <a:xfrm>
            <a:off x="7644738" y="2181810"/>
            <a:ext cx="4599000" cy="9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1800">
                <a:solidFill>
                  <a:schemeClr val="dk1"/>
                </a:solidFill>
                <a:latin typeface="EB Garamond"/>
                <a:ea typeface="EB Garamond"/>
                <a:cs typeface="EB Garamond"/>
                <a:sym typeface="EB Garamond"/>
              </a:rPr>
              <a:t>Importance, analyzing those data can help us better understanding the research collaboration mechanisms, and improve </a:t>
            </a:r>
            <a:r>
              <a:rPr lang="en-US" sz="1800">
                <a:solidFill>
                  <a:schemeClr val="dk1"/>
                </a:solidFill>
                <a:latin typeface="EB Garamond"/>
                <a:ea typeface="EB Garamond"/>
                <a:cs typeface="EB Garamond"/>
                <a:sym typeface="EB Garamond"/>
              </a:rPr>
              <a:t>efficiency</a:t>
            </a:r>
            <a:r>
              <a:rPr lang="en-US" sz="1800">
                <a:solidFill>
                  <a:schemeClr val="dk1"/>
                </a:solidFill>
                <a:latin typeface="EB Garamond"/>
                <a:ea typeface="EB Garamond"/>
                <a:cs typeface="EB Garamond"/>
                <a:sym typeface="EB Garamond"/>
              </a:rPr>
              <a:t>.</a:t>
            </a:r>
            <a:endParaRPr sz="1800">
              <a:solidFill>
                <a:schemeClr val="dk1"/>
              </a:solidFill>
              <a:latin typeface="EB Garamond"/>
              <a:ea typeface="EB Garamond"/>
              <a:cs typeface="EB Garamond"/>
              <a:sym typeface="EB Garamond"/>
            </a:endParaRPr>
          </a:p>
        </p:txBody>
      </p:sp>
      <p:sp>
        <p:nvSpPr>
          <p:cNvPr id="567" name="Google Shape;567;g2139c258e32_1_0"/>
          <p:cNvSpPr txBox="1"/>
          <p:nvPr/>
        </p:nvSpPr>
        <p:spPr>
          <a:xfrm>
            <a:off x="5742529" y="3451793"/>
            <a:ext cx="24846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chemeClr val="dk1"/>
                </a:solidFill>
                <a:latin typeface="EB Garamond"/>
                <a:ea typeface="EB Garamond"/>
                <a:cs typeface="EB Garamond"/>
                <a:sym typeface="EB Garamond"/>
              </a:rPr>
              <a:t>Limitations</a:t>
            </a:r>
            <a:endParaRPr b="1" sz="3200">
              <a:solidFill>
                <a:schemeClr val="dk1"/>
              </a:solidFill>
              <a:latin typeface="EB Garamond"/>
              <a:ea typeface="EB Garamond"/>
              <a:cs typeface="EB Garamond"/>
              <a:sym typeface="EB Garamond"/>
            </a:endParaRPr>
          </a:p>
        </p:txBody>
      </p:sp>
      <p:sp>
        <p:nvSpPr>
          <p:cNvPr id="568" name="Google Shape;568;g2139c258e32_1_0"/>
          <p:cNvSpPr/>
          <p:nvPr/>
        </p:nvSpPr>
        <p:spPr>
          <a:xfrm>
            <a:off x="3110588" y="4398477"/>
            <a:ext cx="8111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We do not </a:t>
            </a:r>
            <a:r>
              <a:rPr lang="en-US" sz="1800">
                <a:solidFill>
                  <a:schemeClr val="dk1"/>
                </a:solidFill>
                <a:latin typeface="EB Garamond"/>
                <a:ea typeface="EB Garamond"/>
                <a:cs typeface="EB Garamond"/>
                <a:sym typeface="EB Garamond"/>
              </a:rPr>
              <a:t>analyze</a:t>
            </a:r>
            <a:r>
              <a:rPr lang="en-US" sz="1800">
                <a:solidFill>
                  <a:schemeClr val="dk1"/>
                </a:solidFill>
                <a:latin typeface="EB Garamond"/>
                <a:ea typeface="EB Garamond"/>
                <a:cs typeface="EB Garamond"/>
                <a:sym typeface="EB Garamond"/>
              </a:rPr>
              <a:t> the publication information outside the top 20 economic journals.</a:t>
            </a:r>
            <a:endParaRPr sz="1800">
              <a:solidFill>
                <a:schemeClr val="dk1"/>
              </a:solidFill>
              <a:latin typeface="EB Garamond"/>
              <a:ea typeface="EB Garamond"/>
              <a:cs typeface="EB Garamond"/>
              <a:sym typeface="EB Garamond"/>
            </a:endParaRPr>
          </a:p>
        </p:txBody>
      </p:sp>
      <p:sp>
        <p:nvSpPr>
          <p:cNvPr id="569" name="Google Shape;569;g2139c258e32_1_0"/>
          <p:cNvSpPr/>
          <p:nvPr/>
        </p:nvSpPr>
        <p:spPr>
          <a:xfrm>
            <a:off x="2498520" y="4316126"/>
            <a:ext cx="277402" cy="503434"/>
          </a:xfrm>
          <a:custGeom>
            <a:rect b="b" l="l" r="r" t="t"/>
            <a:pathLst>
              <a:path extrusionOk="0" h="503434" w="277402">
                <a:moveTo>
                  <a:pt x="0" y="215758"/>
                </a:moveTo>
                <a:lnTo>
                  <a:pt x="184935" y="0"/>
                </a:lnTo>
                <a:lnTo>
                  <a:pt x="184935" y="493160"/>
                </a:lnTo>
                <a:lnTo>
                  <a:pt x="277402" y="503434"/>
                </a:lnTo>
                <a:lnTo>
                  <a:pt x="277402" y="503434"/>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0" name="Google Shape;570;g2139c258e32_1_0"/>
          <p:cNvSpPr/>
          <p:nvPr/>
        </p:nvSpPr>
        <p:spPr>
          <a:xfrm>
            <a:off x="3208019" y="5191258"/>
            <a:ext cx="482886" cy="503434"/>
          </a:xfrm>
          <a:custGeom>
            <a:rect b="b" l="l" r="r" t="t"/>
            <a:pathLst>
              <a:path extrusionOk="0" h="575353" w="482886">
                <a:moveTo>
                  <a:pt x="0" y="143839"/>
                </a:moveTo>
                <a:lnTo>
                  <a:pt x="277403" y="0"/>
                </a:lnTo>
                <a:lnTo>
                  <a:pt x="421241" y="297951"/>
                </a:lnTo>
                <a:lnTo>
                  <a:pt x="143839" y="575353"/>
                </a:lnTo>
                <a:lnTo>
                  <a:pt x="482886" y="55480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1" name="Google Shape;571;g2139c258e32_1_0"/>
          <p:cNvSpPr/>
          <p:nvPr/>
        </p:nvSpPr>
        <p:spPr>
          <a:xfrm>
            <a:off x="4753407" y="5970273"/>
            <a:ext cx="5547003"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We did not crawl the data for the authors who do not have Google Scholar profiles.</a:t>
            </a:r>
            <a:endParaRPr sz="1800">
              <a:solidFill>
                <a:schemeClr val="dk1"/>
              </a:solidFill>
              <a:latin typeface="EB Garamond"/>
              <a:ea typeface="EB Garamond"/>
              <a:cs typeface="EB Garamond"/>
              <a:sym typeface="EB Garamond"/>
            </a:endParaRPr>
          </a:p>
        </p:txBody>
      </p:sp>
      <p:sp>
        <p:nvSpPr>
          <p:cNvPr id="572" name="Google Shape;572;g2139c258e32_1_0"/>
          <p:cNvSpPr/>
          <p:nvPr/>
        </p:nvSpPr>
        <p:spPr>
          <a:xfrm>
            <a:off x="4110854" y="6061261"/>
            <a:ext cx="308225" cy="504333"/>
          </a:xfrm>
          <a:custGeom>
            <a:rect b="b" l="l" r="r" t="t"/>
            <a:pathLst>
              <a:path extrusionOk="0" h="523982" w="308225">
                <a:moveTo>
                  <a:pt x="0" y="102741"/>
                </a:moveTo>
                <a:lnTo>
                  <a:pt x="215757" y="0"/>
                </a:lnTo>
                <a:lnTo>
                  <a:pt x="308225" y="226031"/>
                </a:lnTo>
                <a:lnTo>
                  <a:pt x="51371" y="369870"/>
                </a:lnTo>
                <a:lnTo>
                  <a:pt x="277402" y="410966"/>
                </a:lnTo>
                <a:lnTo>
                  <a:pt x="20548" y="5239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g2139c258e32_1_0"/>
          <p:cNvSpPr/>
          <p:nvPr/>
        </p:nvSpPr>
        <p:spPr>
          <a:xfrm>
            <a:off x="4110850" y="5053243"/>
            <a:ext cx="63477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EB Garamond"/>
                <a:ea typeface="EB Garamond"/>
                <a:cs typeface="EB Garamond"/>
                <a:sym typeface="EB Garamond"/>
              </a:rPr>
              <a:t>There are still some missing data in Publish time, DOI, and Authors </a:t>
            </a:r>
            <a:r>
              <a:rPr lang="en-US" sz="1800">
                <a:solidFill>
                  <a:schemeClr val="dk1"/>
                </a:solidFill>
                <a:latin typeface="EB Garamond"/>
                <a:ea typeface="EB Garamond"/>
                <a:cs typeface="EB Garamond"/>
                <a:sym typeface="EB Garamond"/>
              </a:rPr>
              <a:t>in the publications before 2000.</a:t>
            </a:r>
            <a:endParaRPr sz="1800">
              <a:solidFill>
                <a:schemeClr val="dk1"/>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2020-08-20T00:29:00Z</dcterms:created>
  <dc:creator>Microsoft 帐户</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